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8"/>
  </p:notesMasterIdLst>
  <p:sldIdLst>
    <p:sldId id="365" r:id="rId2"/>
    <p:sldId id="356" r:id="rId3"/>
    <p:sldId id="357" r:id="rId4"/>
    <p:sldId id="258" r:id="rId5"/>
    <p:sldId id="265" r:id="rId6"/>
    <p:sldId id="305" r:id="rId7"/>
    <p:sldId id="332" r:id="rId8"/>
    <p:sldId id="359" r:id="rId9"/>
    <p:sldId id="256" r:id="rId10"/>
    <p:sldId id="367" r:id="rId11"/>
    <p:sldId id="307" r:id="rId12"/>
    <p:sldId id="368" r:id="rId13"/>
    <p:sldId id="360" r:id="rId14"/>
    <p:sldId id="308" r:id="rId15"/>
    <p:sldId id="309" r:id="rId16"/>
    <p:sldId id="315" r:id="rId17"/>
    <p:sldId id="310" r:id="rId18"/>
    <p:sldId id="370" r:id="rId19"/>
    <p:sldId id="316" r:id="rId20"/>
    <p:sldId id="369" r:id="rId21"/>
    <p:sldId id="371" r:id="rId22"/>
    <p:sldId id="372" r:id="rId23"/>
    <p:sldId id="373" r:id="rId24"/>
    <p:sldId id="361" r:id="rId25"/>
    <p:sldId id="333" r:id="rId26"/>
    <p:sldId id="311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4112" userDrawn="1">
          <p15:clr>
            <a:srgbClr val="A4A3A4"/>
          </p15:clr>
        </p15:guide>
        <p15:guide id="4" pos="415" userDrawn="1">
          <p15:clr>
            <a:srgbClr val="A4A3A4"/>
          </p15:clr>
        </p15:guide>
        <p15:guide id="6" orient="horz" pos="1457" userDrawn="1">
          <p15:clr>
            <a:srgbClr val="A4A3A4"/>
          </p15:clr>
        </p15:guide>
        <p15:guide id="7" pos="72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44C89"/>
    <a:srgbClr val="4E81C0"/>
    <a:srgbClr val="313D51"/>
    <a:srgbClr val="433D3C"/>
    <a:srgbClr val="C00000"/>
    <a:srgbClr val="F0F2F4"/>
    <a:srgbClr val="0B2C4F"/>
    <a:srgbClr val="213555"/>
    <a:srgbClr val="263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23" autoAdjust="0"/>
    <p:restoredTop sz="96314" autoAdjust="0"/>
  </p:normalViewPr>
  <p:slideViewPr>
    <p:cSldViewPr snapToGrid="0">
      <p:cViewPr varScale="1">
        <p:scale>
          <a:sx n="93" d="100"/>
          <a:sy n="93" d="100"/>
        </p:scale>
        <p:origin x="72" y="152"/>
      </p:cViewPr>
      <p:guideLst>
        <p:guide pos="4112"/>
        <p:guide pos="415"/>
        <p:guide orient="horz" pos="1457"/>
        <p:guide pos="7219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B2E5B-1A0B-4F0A-9547-4FB8D13F2C5F}" type="datetimeFigureOut">
              <a:rPr lang="zh-CN" altLang="en-US" smtClean="0"/>
              <a:t>2022/1/3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3CF89-91F4-45FB-A589-58532703FC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893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825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011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040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864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183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809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9745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3521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25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626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12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859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4656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736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257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591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48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898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347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632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961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55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1406898" y="752801"/>
            <a:ext cx="3629564" cy="45612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244C89"/>
                </a:solidFill>
                <a:ea typeface="思源黑体" panose="020B0500000000000000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61588" y="857970"/>
            <a:ext cx="441095" cy="525190"/>
          </a:xfrm>
          <a:custGeom>
            <a:avLst/>
            <a:gdLst>
              <a:gd name="T0" fmla="*/ 269 w 537"/>
              <a:gd name="T1" fmla="*/ 0 h 623"/>
              <a:gd name="T2" fmla="*/ 403 w 537"/>
              <a:gd name="T3" fmla="*/ 78 h 623"/>
              <a:gd name="T4" fmla="*/ 537 w 537"/>
              <a:gd name="T5" fmla="*/ 156 h 623"/>
              <a:gd name="T6" fmla="*/ 537 w 537"/>
              <a:gd name="T7" fmla="*/ 311 h 623"/>
              <a:gd name="T8" fmla="*/ 537 w 537"/>
              <a:gd name="T9" fmla="*/ 467 h 623"/>
              <a:gd name="T10" fmla="*/ 403 w 537"/>
              <a:gd name="T11" fmla="*/ 545 h 623"/>
              <a:gd name="T12" fmla="*/ 269 w 537"/>
              <a:gd name="T13" fmla="*/ 623 h 623"/>
              <a:gd name="T14" fmla="*/ 134 w 537"/>
              <a:gd name="T15" fmla="*/ 545 h 623"/>
              <a:gd name="T16" fmla="*/ 0 w 537"/>
              <a:gd name="T17" fmla="*/ 467 h 623"/>
              <a:gd name="T18" fmla="*/ 0 w 537"/>
              <a:gd name="T19" fmla="*/ 311 h 623"/>
              <a:gd name="T20" fmla="*/ 0 w 537"/>
              <a:gd name="T21" fmla="*/ 156 h 623"/>
              <a:gd name="T22" fmla="*/ 134 w 537"/>
              <a:gd name="T23" fmla="*/ 78 h 623"/>
              <a:gd name="T24" fmla="*/ 269 w 537"/>
              <a:gd name="T25" fmla="*/ 0 h 623"/>
              <a:gd name="T26" fmla="*/ 269 w 537"/>
              <a:gd name="T27" fmla="*/ 53 h 623"/>
              <a:gd name="T28" fmla="*/ 380 w 537"/>
              <a:gd name="T29" fmla="*/ 117 h 623"/>
              <a:gd name="T30" fmla="*/ 492 w 537"/>
              <a:gd name="T31" fmla="*/ 182 h 623"/>
              <a:gd name="T32" fmla="*/ 492 w 537"/>
              <a:gd name="T33" fmla="*/ 311 h 623"/>
              <a:gd name="T34" fmla="*/ 492 w 537"/>
              <a:gd name="T35" fmla="*/ 441 h 623"/>
              <a:gd name="T36" fmla="*/ 380 w 537"/>
              <a:gd name="T37" fmla="*/ 505 h 623"/>
              <a:gd name="T38" fmla="*/ 269 w 537"/>
              <a:gd name="T39" fmla="*/ 570 h 623"/>
              <a:gd name="T40" fmla="*/ 157 w 537"/>
              <a:gd name="T41" fmla="*/ 505 h 623"/>
              <a:gd name="T42" fmla="*/ 46 w 537"/>
              <a:gd name="T43" fmla="*/ 441 h 623"/>
              <a:gd name="T44" fmla="*/ 46 w 537"/>
              <a:gd name="T45" fmla="*/ 311 h 623"/>
              <a:gd name="T46" fmla="*/ 46 w 537"/>
              <a:gd name="T47" fmla="*/ 182 h 623"/>
              <a:gd name="T48" fmla="*/ 157 w 537"/>
              <a:gd name="T49" fmla="*/ 117 h 623"/>
              <a:gd name="T50" fmla="*/ 269 w 537"/>
              <a:gd name="T51" fmla="*/ 53 h 623"/>
              <a:gd name="T52" fmla="*/ 215 w 537"/>
              <a:gd name="T53" fmla="*/ 455 h 623"/>
              <a:gd name="T54" fmla="*/ 367 w 537"/>
              <a:gd name="T55" fmla="*/ 455 h 623"/>
              <a:gd name="T56" fmla="*/ 375 w 537"/>
              <a:gd name="T57" fmla="*/ 463 h 623"/>
              <a:gd name="T58" fmla="*/ 367 w 537"/>
              <a:gd name="T59" fmla="*/ 471 h 623"/>
              <a:gd name="T60" fmla="*/ 215 w 537"/>
              <a:gd name="T61" fmla="*/ 471 h 623"/>
              <a:gd name="T62" fmla="*/ 207 w 537"/>
              <a:gd name="T63" fmla="*/ 463 h 623"/>
              <a:gd name="T64" fmla="*/ 215 w 537"/>
              <a:gd name="T65" fmla="*/ 455 h 623"/>
              <a:gd name="T66" fmla="*/ 218 w 537"/>
              <a:gd name="T67" fmla="*/ 380 h 623"/>
              <a:gd name="T68" fmla="*/ 302 w 537"/>
              <a:gd name="T69" fmla="*/ 242 h 623"/>
              <a:gd name="T70" fmla="*/ 331 w 537"/>
              <a:gd name="T71" fmla="*/ 260 h 623"/>
              <a:gd name="T72" fmla="*/ 248 w 537"/>
              <a:gd name="T73" fmla="*/ 398 h 623"/>
              <a:gd name="T74" fmla="*/ 218 w 537"/>
              <a:gd name="T75" fmla="*/ 380 h 623"/>
              <a:gd name="T76" fmla="*/ 159 w 537"/>
              <a:gd name="T77" fmla="*/ 344 h 623"/>
              <a:gd name="T78" fmla="*/ 243 w 537"/>
              <a:gd name="T79" fmla="*/ 207 h 623"/>
              <a:gd name="T80" fmla="*/ 272 w 537"/>
              <a:gd name="T81" fmla="*/ 224 h 623"/>
              <a:gd name="T82" fmla="*/ 189 w 537"/>
              <a:gd name="T83" fmla="*/ 362 h 623"/>
              <a:gd name="T84" fmla="*/ 159 w 537"/>
              <a:gd name="T85" fmla="*/ 344 h 623"/>
              <a:gd name="T86" fmla="*/ 146 w 537"/>
              <a:gd name="T87" fmla="*/ 456 h 623"/>
              <a:gd name="T88" fmla="*/ 154 w 537"/>
              <a:gd name="T89" fmla="*/ 387 h 623"/>
              <a:gd name="T90" fmla="*/ 211 w 537"/>
              <a:gd name="T91" fmla="*/ 422 h 623"/>
              <a:gd name="T92" fmla="*/ 155 w 537"/>
              <a:gd name="T93" fmla="*/ 461 h 623"/>
              <a:gd name="T94" fmla="*/ 146 w 537"/>
              <a:gd name="T95" fmla="*/ 456 h 623"/>
              <a:gd name="T96" fmla="*/ 266 w 537"/>
              <a:gd name="T97" fmla="*/ 168 h 623"/>
              <a:gd name="T98" fmla="*/ 253 w 537"/>
              <a:gd name="T99" fmla="*/ 188 h 623"/>
              <a:gd name="T100" fmla="*/ 342 w 537"/>
              <a:gd name="T101" fmla="*/ 242 h 623"/>
              <a:gd name="T102" fmla="*/ 354 w 537"/>
              <a:gd name="T103" fmla="*/ 222 h 623"/>
              <a:gd name="T104" fmla="*/ 266 w 537"/>
              <a:gd name="T105" fmla="*/ 168 h 623"/>
              <a:gd name="T106" fmla="*/ 285 w 537"/>
              <a:gd name="T107" fmla="*/ 138 h 623"/>
              <a:gd name="T108" fmla="*/ 311 w 537"/>
              <a:gd name="T109" fmla="*/ 131 h 623"/>
              <a:gd name="T110" fmla="*/ 366 w 537"/>
              <a:gd name="T111" fmla="*/ 165 h 623"/>
              <a:gd name="T112" fmla="*/ 373 w 537"/>
              <a:gd name="T113" fmla="*/ 191 h 623"/>
              <a:gd name="T114" fmla="*/ 365 w 537"/>
              <a:gd name="T115" fmla="*/ 204 h 623"/>
              <a:gd name="T116" fmla="*/ 277 w 537"/>
              <a:gd name="T117" fmla="*/ 150 h 623"/>
              <a:gd name="T118" fmla="*/ 285 w 537"/>
              <a:gd name="T119" fmla="*/ 138 h 6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37" h="623">
                <a:moveTo>
                  <a:pt x="269" y="0"/>
                </a:moveTo>
                <a:lnTo>
                  <a:pt x="403" y="78"/>
                </a:lnTo>
                <a:lnTo>
                  <a:pt x="537" y="156"/>
                </a:lnTo>
                <a:lnTo>
                  <a:pt x="537" y="311"/>
                </a:lnTo>
                <a:lnTo>
                  <a:pt x="537" y="467"/>
                </a:lnTo>
                <a:lnTo>
                  <a:pt x="403" y="545"/>
                </a:lnTo>
                <a:lnTo>
                  <a:pt x="269" y="623"/>
                </a:lnTo>
                <a:lnTo>
                  <a:pt x="134" y="545"/>
                </a:lnTo>
                <a:lnTo>
                  <a:pt x="0" y="467"/>
                </a:lnTo>
                <a:lnTo>
                  <a:pt x="0" y="311"/>
                </a:lnTo>
                <a:lnTo>
                  <a:pt x="0" y="156"/>
                </a:lnTo>
                <a:lnTo>
                  <a:pt x="134" y="78"/>
                </a:lnTo>
                <a:lnTo>
                  <a:pt x="269" y="0"/>
                </a:lnTo>
                <a:close/>
                <a:moveTo>
                  <a:pt x="269" y="53"/>
                </a:moveTo>
                <a:lnTo>
                  <a:pt x="380" y="117"/>
                </a:lnTo>
                <a:lnTo>
                  <a:pt x="492" y="182"/>
                </a:lnTo>
                <a:lnTo>
                  <a:pt x="492" y="311"/>
                </a:lnTo>
                <a:lnTo>
                  <a:pt x="492" y="441"/>
                </a:lnTo>
                <a:lnTo>
                  <a:pt x="380" y="505"/>
                </a:lnTo>
                <a:lnTo>
                  <a:pt x="269" y="570"/>
                </a:lnTo>
                <a:lnTo>
                  <a:pt x="157" y="505"/>
                </a:lnTo>
                <a:lnTo>
                  <a:pt x="46" y="441"/>
                </a:lnTo>
                <a:lnTo>
                  <a:pt x="46" y="311"/>
                </a:lnTo>
                <a:lnTo>
                  <a:pt x="46" y="182"/>
                </a:lnTo>
                <a:lnTo>
                  <a:pt x="157" y="117"/>
                </a:lnTo>
                <a:lnTo>
                  <a:pt x="269" y="53"/>
                </a:lnTo>
                <a:close/>
                <a:moveTo>
                  <a:pt x="215" y="455"/>
                </a:moveTo>
                <a:lnTo>
                  <a:pt x="367" y="455"/>
                </a:lnTo>
                <a:cubicBezTo>
                  <a:pt x="371" y="455"/>
                  <a:pt x="375" y="458"/>
                  <a:pt x="375" y="463"/>
                </a:cubicBezTo>
                <a:cubicBezTo>
                  <a:pt x="375" y="467"/>
                  <a:pt x="371" y="471"/>
                  <a:pt x="367" y="471"/>
                </a:cubicBezTo>
                <a:lnTo>
                  <a:pt x="215" y="471"/>
                </a:lnTo>
                <a:cubicBezTo>
                  <a:pt x="211" y="471"/>
                  <a:pt x="207" y="467"/>
                  <a:pt x="207" y="463"/>
                </a:cubicBezTo>
                <a:cubicBezTo>
                  <a:pt x="207" y="458"/>
                  <a:pt x="211" y="455"/>
                  <a:pt x="215" y="455"/>
                </a:cubicBezTo>
                <a:close/>
                <a:moveTo>
                  <a:pt x="218" y="380"/>
                </a:moveTo>
                <a:lnTo>
                  <a:pt x="302" y="242"/>
                </a:lnTo>
                <a:lnTo>
                  <a:pt x="331" y="260"/>
                </a:lnTo>
                <a:lnTo>
                  <a:pt x="248" y="398"/>
                </a:lnTo>
                <a:lnTo>
                  <a:pt x="218" y="380"/>
                </a:lnTo>
                <a:close/>
                <a:moveTo>
                  <a:pt x="159" y="344"/>
                </a:moveTo>
                <a:lnTo>
                  <a:pt x="243" y="207"/>
                </a:lnTo>
                <a:lnTo>
                  <a:pt x="272" y="224"/>
                </a:lnTo>
                <a:lnTo>
                  <a:pt x="189" y="362"/>
                </a:lnTo>
                <a:lnTo>
                  <a:pt x="159" y="344"/>
                </a:lnTo>
                <a:close/>
                <a:moveTo>
                  <a:pt x="146" y="456"/>
                </a:moveTo>
                <a:lnTo>
                  <a:pt x="154" y="387"/>
                </a:lnTo>
                <a:lnTo>
                  <a:pt x="211" y="422"/>
                </a:lnTo>
                <a:lnTo>
                  <a:pt x="155" y="461"/>
                </a:lnTo>
                <a:cubicBezTo>
                  <a:pt x="149" y="465"/>
                  <a:pt x="145" y="463"/>
                  <a:pt x="146" y="456"/>
                </a:cubicBezTo>
                <a:close/>
                <a:moveTo>
                  <a:pt x="266" y="168"/>
                </a:moveTo>
                <a:lnTo>
                  <a:pt x="253" y="188"/>
                </a:lnTo>
                <a:lnTo>
                  <a:pt x="342" y="242"/>
                </a:lnTo>
                <a:lnTo>
                  <a:pt x="354" y="222"/>
                </a:lnTo>
                <a:lnTo>
                  <a:pt x="266" y="168"/>
                </a:lnTo>
                <a:close/>
                <a:moveTo>
                  <a:pt x="285" y="138"/>
                </a:moveTo>
                <a:cubicBezTo>
                  <a:pt x="290" y="129"/>
                  <a:pt x="302" y="126"/>
                  <a:pt x="311" y="131"/>
                </a:cubicBezTo>
                <a:lnTo>
                  <a:pt x="366" y="165"/>
                </a:lnTo>
                <a:cubicBezTo>
                  <a:pt x="375" y="170"/>
                  <a:pt x="378" y="182"/>
                  <a:pt x="373" y="191"/>
                </a:cubicBezTo>
                <a:lnTo>
                  <a:pt x="365" y="204"/>
                </a:lnTo>
                <a:lnTo>
                  <a:pt x="277" y="150"/>
                </a:lnTo>
                <a:lnTo>
                  <a:pt x="285" y="138"/>
                </a:lnTo>
                <a:close/>
              </a:path>
            </a:pathLst>
          </a:custGeom>
          <a:solidFill>
            <a:srgbClr val="244C89"/>
          </a:solidFill>
          <a:ln>
            <a:noFill/>
          </a:ln>
        </p:spPr>
        <p:txBody>
          <a:bodyPr vert="horz" wrap="square" lIns="91392" tIns="45696" rIns="91392" bIns="45696" numCol="1" anchor="t" anchorCtr="0" compatLnSpc="1"/>
          <a:lstStyle/>
          <a:p>
            <a:endParaRPr lang="zh-CN" altLang="en-US" sz="1799">
              <a:solidFill>
                <a:schemeClr val="bg1"/>
              </a:solidFill>
            </a:endParaRPr>
          </a:p>
        </p:txBody>
      </p:sp>
      <p:sp>
        <p:nvSpPr>
          <p:cNvPr id="6" name="PA_文本框 1">
            <a:extLst>
              <a:ext uri="{FF2B5EF4-FFF2-40B4-BE49-F238E27FC236}">
                <a16:creationId xmlns:a16="http://schemas.microsoft.com/office/drawing/2014/main" id="{BA0F9515-D5AE-4BED-A481-29A81D6010F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508454" y="1130748"/>
            <a:ext cx="1982056" cy="31476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sz="1400" dirty="0">
                <a:solidFill>
                  <a:srgbClr val="313D51"/>
                </a:solidFill>
                <a:cs typeface="+mn-ea"/>
                <a:sym typeface="+mn-lt"/>
              </a:rPr>
              <a:t>GRADUATION DEFENSE</a:t>
            </a:r>
          </a:p>
        </p:txBody>
      </p:sp>
    </p:spTree>
    <p:extLst>
      <p:ext uri="{BB962C8B-B14F-4D97-AF65-F5344CB8AC3E}">
        <p14:creationId xmlns:p14="http://schemas.microsoft.com/office/powerpoint/2010/main" val="3342576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6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028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015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160496" y="1465866"/>
            <a:ext cx="7871010" cy="393208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4" name="矩形 3"/>
          <p:cNvSpPr/>
          <p:nvPr/>
        </p:nvSpPr>
        <p:spPr>
          <a:xfrm>
            <a:off x="2429435" y="1711367"/>
            <a:ext cx="7333130" cy="3441085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5" name="文本框 4"/>
          <p:cNvSpPr txBox="1"/>
          <p:nvPr/>
        </p:nvSpPr>
        <p:spPr>
          <a:xfrm>
            <a:off x="2569302" y="2609419"/>
            <a:ext cx="7053116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zh-CN" altLang="en-US" sz="4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人工智能期末答辩</a:t>
            </a:r>
          </a:p>
        </p:txBody>
      </p:sp>
      <p:sp>
        <p:nvSpPr>
          <p:cNvPr id="6" name="PA_圆角矩形 31"/>
          <p:cNvSpPr/>
          <p:nvPr>
            <p:custDataLst>
              <p:tags r:id="rId1"/>
            </p:custDataLst>
          </p:nvPr>
        </p:nvSpPr>
        <p:spPr>
          <a:xfrm>
            <a:off x="4419755" y="4537102"/>
            <a:ext cx="1421591" cy="2329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67" dirty="0">
                <a:solidFill>
                  <a:srgbClr val="223762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答辩人：朱洋洋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2087105" y="3758980"/>
            <a:ext cx="8335010" cy="304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院系</a:t>
            </a:r>
            <a:r>
              <a:rPr lang="en-US" altLang="zh-CN" sz="18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/</a:t>
            </a:r>
            <a:r>
              <a:rPr lang="zh-CN" altLang="en-US" sz="18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专业：计算机科学与技术（人工智能与大数据实验班）</a:t>
            </a:r>
            <a:endParaRPr lang="en-US" altLang="zh-CN" sz="18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PA_圆角矩形 31"/>
          <p:cNvSpPr/>
          <p:nvPr>
            <p:custDataLst>
              <p:tags r:id="rId2"/>
            </p:custDataLst>
          </p:nvPr>
        </p:nvSpPr>
        <p:spPr>
          <a:xfrm>
            <a:off x="6402773" y="4537102"/>
            <a:ext cx="1421591" cy="2329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67" dirty="0">
                <a:solidFill>
                  <a:srgbClr val="223762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指导老师：朱素果</a:t>
            </a:r>
          </a:p>
        </p:txBody>
      </p:sp>
    </p:spTree>
    <p:extLst>
      <p:ext uri="{BB962C8B-B14F-4D97-AF65-F5344CB8AC3E}">
        <p14:creationId xmlns:p14="http://schemas.microsoft.com/office/powerpoint/2010/main" val="343239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 animBg="1"/>
      <p:bldP spid="15" grpId="0"/>
      <p:bldP spid="1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43FBD-225E-4615-9714-0140096B4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USART</a:t>
            </a:r>
            <a:r>
              <a:rPr lang="zh-CN" altLang="en-US" dirty="0"/>
              <a:t>通信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4CC6DC-C731-41C8-A15C-F24D00BEA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24" y="2372232"/>
            <a:ext cx="5072312" cy="173751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038175C-5F9E-4123-88E2-BE36BBD9039B}"/>
              </a:ext>
            </a:extLst>
          </p:cNvPr>
          <p:cNvSpPr txBox="1"/>
          <p:nvPr/>
        </p:nvSpPr>
        <p:spPr>
          <a:xfrm>
            <a:off x="1421187" y="456337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板卡端发送函数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4BF7F8-8448-41BB-A32A-10713756A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089" y="1482140"/>
            <a:ext cx="4877223" cy="351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52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标题 8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触摸屏校准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D3A2ADF-7B42-45BE-97DD-BB15B8D73DA6}"/>
              </a:ext>
            </a:extLst>
          </p:cNvPr>
          <p:cNvSpPr txBox="1"/>
          <p:nvPr/>
        </p:nvSpPr>
        <p:spPr>
          <a:xfrm>
            <a:off x="1306902" y="1702856"/>
            <a:ext cx="60988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通常应用程序中使 用的</a:t>
            </a:r>
            <a:r>
              <a:rPr lang="en-US" altLang="zh-CN" dirty="0"/>
              <a:t>LCD</a:t>
            </a:r>
            <a:r>
              <a:rPr lang="zh-CN" altLang="en-US" dirty="0"/>
              <a:t>坐标是以像素为单位的。比如说：左上角的坐标是一组非 </a:t>
            </a:r>
            <a:r>
              <a:rPr lang="en-US" altLang="zh-CN" dirty="0"/>
              <a:t>0 </a:t>
            </a:r>
            <a:r>
              <a:rPr lang="zh-CN" altLang="en-US" dirty="0"/>
              <a:t>的数值，比如（</a:t>
            </a:r>
            <a:r>
              <a:rPr lang="en-US" altLang="zh-CN" dirty="0"/>
              <a:t>20</a:t>
            </a:r>
            <a:r>
              <a:rPr lang="zh-CN" altLang="en-US" dirty="0"/>
              <a:t>，</a:t>
            </a:r>
            <a:r>
              <a:rPr lang="en-US" altLang="zh-CN" dirty="0"/>
              <a:t>20</a:t>
            </a:r>
            <a:r>
              <a:rPr lang="zh-CN" altLang="en-US" dirty="0"/>
              <a:t>）， 而右下角的坐标为（</a:t>
            </a:r>
            <a:r>
              <a:rPr lang="en-US" altLang="zh-CN" dirty="0"/>
              <a:t>220</a:t>
            </a:r>
            <a:r>
              <a:rPr lang="zh-CN" altLang="en-US" dirty="0"/>
              <a:t>，</a:t>
            </a:r>
            <a:r>
              <a:rPr lang="en-US" altLang="zh-CN" dirty="0"/>
              <a:t>300</a:t>
            </a:r>
            <a:r>
              <a:rPr lang="zh-CN" altLang="en-US" dirty="0"/>
              <a:t>）。这些点的坐标都是以像素为单位的，而从触摸屏中读出的是点 的物理坐标，其坐标轴的方向、</a:t>
            </a:r>
            <a:r>
              <a:rPr lang="en-US" altLang="zh-CN" dirty="0"/>
              <a:t>XY</a:t>
            </a:r>
            <a:r>
              <a:rPr lang="zh-CN" altLang="en-US" dirty="0"/>
              <a:t>值的比例因子、偏移量都与 </a:t>
            </a:r>
            <a:r>
              <a:rPr lang="en-US" altLang="zh-CN" dirty="0"/>
              <a:t>LCD </a:t>
            </a:r>
            <a:r>
              <a:rPr lang="zh-CN" altLang="en-US" dirty="0"/>
              <a:t>坐标不同，所以，需要在 程序中把物理坐标首先转换为像素坐标。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4E8F78E-3E5C-4234-9005-D64DDE85A02B}"/>
              </a:ext>
            </a:extLst>
          </p:cNvPr>
          <p:cNvSpPr txBox="1"/>
          <p:nvPr/>
        </p:nvSpPr>
        <p:spPr>
          <a:xfrm>
            <a:off x="1306902" y="4441975"/>
            <a:ext cx="60988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其中</a:t>
            </a:r>
            <a:r>
              <a:rPr lang="en-US" altLang="zh-CN" dirty="0"/>
              <a:t>(</a:t>
            </a:r>
            <a:r>
              <a:rPr lang="en-US" altLang="zh-CN" dirty="0" err="1"/>
              <a:t>LCDx,LCDy</a:t>
            </a:r>
            <a:r>
              <a:rPr lang="en-US" altLang="zh-CN" dirty="0"/>
              <a:t>)</a:t>
            </a:r>
            <a:r>
              <a:rPr lang="zh-CN" altLang="en-US" dirty="0"/>
              <a:t>是在</a:t>
            </a:r>
            <a:r>
              <a:rPr lang="en-US" altLang="zh-CN" dirty="0"/>
              <a:t>LCD</a:t>
            </a:r>
            <a:r>
              <a:rPr lang="zh-CN" altLang="en-US" dirty="0"/>
              <a:t>上的像素坐标，（</a:t>
            </a:r>
            <a:r>
              <a:rPr lang="en-US" altLang="zh-CN" dirty="0" err="1"/>
              <a:t>Px,Py</a:t>
            </a:r>
            <a:r>
              <a:rPr lang="zh-CN" altLang="en-US" dirty="0"/>
              <a:t>）是从触摸屏读到的物理坐标。</a:t>
            </a:r>
            <a:r>
              <a:rPr lang="en-US" altLang="zh-CN" dirty="0" err="1"/>
              <a:t>xfac</a:t>
            </a:r>
            <a:r>
              <a:rPr lang="zh-CN" altLang="en-US" dirty="0"/>
              <a:t>，</a:t>
            </a:r>
          </a:p>
          <a:p>
            <a:r>
              <a:rPr lang="en-US" altLang="zh-CN" dirty="0" err="1"/>
              <a:t>yfac</a:t>
            </a:r>
            <a:r>
              <a:rPr lang="en-US" altLang="zh-CN" dirty="0"/>
              <a:t> </a:t>
            </a:r>
            <a:r>
              <a:rPr lang="zh-CN" altLang="en-US" dirty="0"/>
              <a:t>分别是</a:t>
            </a:r>
            <a:r>
              <a:rPr lang="en-US" altLang="zh-CN" dirty="0"/>
              <a:t>X</a:t>
            </a:r>
            <a:r>
              <a:rPr lang="zh-CN" altLang="en-US" dirty="0"/>
              <a:t>轴方向和</a:t>
            </a:r>
            <a:r>
              <a:rPr lang="en-US" altLang="zh-CN" dirty="0"/>
              <a:t>Y</a:t>
            </a:r>
            <a:r>
              <a:rPr lang="zh-CN" altLang="en-US" dirty="0"/>
              <a:t>轴方向的比例因子，而 </a:t>
            </a:r>
            <a:r>
              <a:rPr lang="en-US" altLang="zh-CN" dirty="0" err="1"/>
              <a:t>xoff</a:t>
            </a:r>
            <a:r>
              <a:rPr lang="zh-CN" altLang="en-US" dirty="0"/>
              <a:t>和 </a:t>
            </a:r>
            <a:r>
              <a:rPr lang="en-US" altLang="zh-CN" dirty="0" err="1"/>
              <a:t>yoff</a:t>
            </a:r>
            <a:r>
              <a:rPr lang="zh-CN" altLang="en-US" dirty="0"/>
              <a:t>则是这两个方向的偏移量。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3F4ECE6-76D7-43E5-BBF7-5ADB74157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028" y="2033891"/>
            <a:ext cx="2540131" cy="10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1138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D0B1DB-A7A1-42B6-89EB-93C3ED394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触摸屏校准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EF71B6-F757-48FC-A43B-A3FED0137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65" y="1795365"/>
            <a:ext cx="10936786" cy="24951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D63A5D4-7806-4532-9D57-8A8CB6A8C79C}"/>
              </a:ext>
            </a:extLst>
          </p:cNvPr>
          <p:cNvSpPr txBox="1"/>
          <p:nvPr/>
        </p:nvSpPr>
        <p:spPr>
          <a:xfrm>
            <a:off x="4364965" y="487699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触摸屏校准部分相关代码</a:t>
            </a:r>
          </a:p>
        </p:txBody>
      </p:sp>
    </p:spTree>
    <p:extLst>
      <p:ext uri="{BB962C8B-B14F-4D97-AF65-F5344CB8AC3E}">
        <p14:creationId xmlns:p14="http://schemas.microsoft.com/office/powerpoint/2010/main" val="1148085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4" name="文本框 23"/>
          <p:cNvSpPr txBox="1"/>
          <p:nvPr/>
        </p:nvSpPr>
        <p:spPr>
          <a:xfrm>
            <a:off x="2857349" y="2443843"/>
            <a:ext cx="169950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03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451058" y="3153351"/>
            <a:ext cx="423830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软件部分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702757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36816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蒙特卡洛树搜索（</a:t>
            </a:r>
            <a:r>
              <a:rPr lang="en-US" altLang="zh-CN" dirty="0"/>
              <a:t>MCTS</a:t>
            </a:r>
            <a:r>
              <a:rPr lang="zh-CN" altLang="en-US" dirty="0"/>
              <a:t>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6F8ECA4-5A19-4F6C-948E-A55FE1489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898" y="1387202"/>
            <a:ext cx="9902332" cy="30511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BA72AF2-1C81-46D3-96BA-F284EC0FDE95}"/>
              </a:ext>
            </a:extLst>
          </p:cNvPr>
          <p:cNvSpPr txBox="1"/>
          <p:nvPr/>
        </p:nvSpPr>
        <p:spPr>
          <a:xfrm>
            <a:off x="1406898" y="4770408"/>
            <a:ext cx="9205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步骤：</a:t>
            </a:r>
            <a:r>
              <a:rPr lang="en-US" altLang="zh-CN" sz="2800" dirty="0"/>
              <a:t>selection</a:t>
            </a:r>
            <a:r>
              <a:rPr lang="zh-CN" altLang="en-US" sz="2800" dirty="0"/>
              <a:t>，</a:t>
            </a:r>
            <a:r>
              <a:rPr lang="en-US" altLang="zh-CN" sz="2800" dirty="0"/>
              <a:t>expansion</a:t>
            </a:r>
            <a:r>
              <a:rPr lang="zh-CN" altLang="en-US" sz="2800" dirty="0"/>
              <a:t>，</a:t>
            </a:r>
            <a:r>
              <a:rPr lang="en-US" altLang="zh-CN" sz="2800" dirty="0"/>
              <a:t>simulation</a:t>
            </a:r>
            <a:r>
              <a:rPr lang="zh-CN" altLang="en-US" sz="2800" dirty="0"/>
              <a:t>，</a:t>
            </a:r>
            <a:r>
              <a:rPr lang="en-US" altLang="zh-CN" sz="2800" dirty="0"/>
              <a:t>backpropagation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1159633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蒙特卡洛树搜索（</a:t>
            </a:r>
            <a:r>
              <a:rPr lang="en-US" altLang="zh-CN" dirty="0"/>
              <a:t>MCTS</a:t>
            </a:r>
            <a:r>
              <a:rPr lang="zh-CN" altLang="en-US" dirty="0"/>
              <a:t>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99C152-D8FD-4DE8-93E8-5C08D45DAF59}"/>
              </a:ext>
            </a:extLst>
          </p:cNvPr>
          <p:cNvSpPr txBox="1"/>
          <p:nvPr/>
        </p:nvSpPr>
        <p:spPr>
          <a:xfrm>
            <a:off x="1112807" y="1878465"/>
            <a:ext cx="9773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Selection</a:t>
            </a:r>
            <a:r>
              <a:rPr lang="zh-CN" altLang="en-US" dirty="0"/>
              <a:t>：根据每条边的权值</a:t>
            </a:r>
            <a:r>
              <a:rPr lang="en-US" altLang="zh-CN" dirty="0"/>
              <a:t>Q+U</a:t>
            </a:r>
            <a:r>
              <a:rPr lang="zh-CN" altLang="en-US" dirty="0"/>
              <a:t>（也可以标在节点上），选择下一层的节点，直到叶子节点。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720381-999B-4117-B9A0-DDC57DF930B7}"/>
              </a:ext>
            </a:extLst>
          </p:cNvPr>
          <p:cNvSpPr txBox="1"/>
          <p:nvPr/>
        </p:nvSpPr>
        <p:spPr>
          <a:xfrm>
            <a:off x="1141759" y="2782669"/>
            <a:ext cx="990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Expansion</a:t>
            </a:r>
            <a:r>
              <a:rPr lang="zh-CN" altLang="en-US" dirty="0"/>
              <a:t>：到达叶子节点后，如果叶子节点不代表游戏的最终状态，将叶子节点的所有或者部分</a:t>
            </a:r>
            <a:endParaRPr lang="en-US" altLang="zh-CN" dirty="0"/>
          </a:p>
          <a:p>
            <a:r>
              <a:rPr lang="zh-CN" altLang="en-US" dirty="0"/>
              <a:t>子节点展开，赋予先验概率</a:t>
            </a:r>
            <a:r>
              <a:rPr lang="en-US" altLang="zh-CN" dirty="0"/>
              <a:t>P</a:t>
            </a:r>
            <a:r>
              <a:rPr lang="zh-CN" altLang="en-US" dirty="0"/>
              <a:t>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06E6FA-A19A-4706-91B1-B9F2E6D6037F}"/>
              </a:ext>
            </a:extLst>
          </p:cNvPr>
          <p:cNvSpPr txBox="1"/>
          <p:nvPr/>
        </p:nvSpPr>
        <p:spPr>
          <a:xfrm>
            <a:off x="1137108" y="3963872"/>
            <a:ext cx="9725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Simulation</a:t>
            </a:r>
            <a:r>
              <a:rPr lang="zh-CN" altLang="en-US" dirty="0"/>
              <a:t>：然后选择一个叶子节点的子节点，双方随机下子，直到游戏结束。记录胜负信息。</a:t>
            </a:r>
          </a:p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5DF260-F659-41B3-BDC9-4A0EB98F43F6}"/>
              </a:ext>
            </a:extLst>
          </p:cNvPr>
          <p:cNvSpPr txBox="1"/>
          <p:nvPr/>
        </p:nvSpPr>
        <p:spPr>
          <a:xfrm>
            <a:off x="1112807" y="4960409"/>
            <a:ext cx="6451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Backpropagation</a:t>
            </a:r>
            <a:r>
              <a:rPr lang="zh-CN" altLang="en-US" dirty="0"/>
              <a:t>：返回更新边访问次数</a:t>
            </a:r>
            <a:r>
              <a:rPr lang="en-US" altLang="zh-CN" dirty="0"/>
              <a:t>N</a:t>
            </a:r>
            <a:r>
              <a:rPr lang="zh-CN" altLang="en-US" dirty="0"/>
              <a:t>直到根节点，更新</a:t>
            </a:r>
            <a:r>
              <a:rPr lang="en-US" altLang="zh-CN" dirty="0"/>
              <a:t>Q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2978933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蒙特卡洛树搜索（</a:t>
            </a:r>
            <a:r>
              <a:rPr lang="en-US" altLang="zh-CN" dirty="0"/>
              <a:t>MCTS</a:t>
            </a:r>
            <a:r>
              <a:rPr lang="zh-CN" altLang="en-US" dirty="0"/>
              <a:t>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5B47CC0-3273-4482-A01D-F25C1A05B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609" y="2516798"/>
            <a:ext cx="1855693" cy="108408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5788EF0-E3D1-41C0-BFBD-3793FD423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591" y="4035735"/>
            <a:ext cx="10299220" cy="148515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B16EB5A-8ECF-4616-A19B-487F18EF01FF}"/>
              </a:ext>
            </a:extLst>
          </p:cNvPr>
          <p:cNvSpPr txBox="1"/>
          <p:nvPr/>
        </p:nvSpPr>
        <p:spPr>
          <a:xfrm>
            <a:off x="1406898" y="1966304"/>
            <a:ext cx="427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Selection</a:t>
            </a:r>
            <a:r>
              <a:rPr lang="zh-CN" altLang="en-US" dirty="0"/>
              <a:t>步骤时计算边权值的推荐公式：</a:t>
            </a:r>
          </a:p>
        </p:txBody>
      </p:sp>
    </p:spTree>
    <p:extLst>
      <p:ext uri="{BB962C8B-B14F-4D97-AF65-F5344CB8AC3E}">
        <p14:creationId xmlns:p14="http://schemas.microsoft.com/office/powerpoint/2010/main" val="424560059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35175B-D51D-41CB-977E-260F9B511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蒙特卡洛树搜索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2F3E335-9ACF-4CDE-A991-89D2377DFD5C}"/>
              </a:ext>
            </a:extLst>
          </p:cNvPr>
          <p:cNvSpPr txBox="1"/>
          <p:nvPr/>
        </p:nvSpPr>
        <p:spPr>
          <a:xfrm>
            <a:off x="1406898" y="1842550"/>
            <a:ext cx="490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公式的选择需要平衡</a:t>
            </a:r>
            <a:r>
              <a:rPr lang="en-US" altLang="zh-CN" dirty="0"/>
              <a:t>exploration</a:t>
            </a:r>
            <a:r>
              <a:rPr lang="zh-CN" altLang="en-US" dirty="0"/>
              <a:t>和</a:t>
            </a:r>
            <a:r>
              <a:rPr lang="en-US" altLang="zh-CN" dirty="0"/>
              <a:t>exploitation</a:t>
            </a:r>
            <a:r>
              <a:rPr lang="zh-CN" altLang="en-US" dirty="0"/>
              <a:t>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2F2908D-A671-45DD-843B-16BEC01367BE}"/>
              </a:ext>
            </a:extLst>
          </p:cNvPr>
          <p:cNvSpPr txBox="1"/>
          <p:nvPr/>
        </p:nvSpPr>
        <p:spPr>
          <a:xfrm>
            <a:off x="1406898" y="2493671"/>
            <a:ext cx="97515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main difficulty in selecting child nodes is maintaining some balance between the </a:t>
            </a:r>
            <a:r>
              <a:rPr lang="en-US" altLang="zh-CN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exploitation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deep variants after moves with high average win rate and the </a:t>
            </a:r>
            <a:r>
              <a:rPr lang="en-US" altLang="zh-CN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exploration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moves with few simulations.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454B037-99E8-4F61-8D58-50153BB4F795}"/>
              </a:ext>
            </a:extLst>
          </p:cNvPr>
          <p:cNvSpPr txBox="1"/>
          <p:nvPr/>
        </p:nvSpPr>
        <p:spPr>
          <a:xfrm>
            <a:off x="1406898" y="4776233"/>
            <a:ext cx="975153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first component of the formula above corresponds to exploitation; it is high for moves with high average win ratio. The second component corresponds to exploration; it is high for moves with few simulations.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F82544E-5F4A-4E23-8CEB-637DA2C61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146" y="3441000"/>
            <a:ext cx="1859441" cy="10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1851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8" y="752801"/>
            <a:ext cx="4760146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蒙特卡洛树搜索 </a:t>
            </a:r>
            <a:r>
              <a:rPr lang="en-US" altLang="zh-CN" dirty="0"/>
              <a:t>in </a:t>
            </a:r>
            <a:r>
              <a:rPr lang="en-US" altLang="zh-CN" dirty="0" err="1"/>
              <a:t>AlphaZero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913F16-B758-43C4-8294-9D342D693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67" y="1571409"/>
            <a:ext cx="7653718" cy="236434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B4DDC3F-9789-4A31-81D9-810D35AF8E56}"/>
              </a:ext>
            </a:extLst>
          </p:cNvPr>
          <p:cNvSpPr txBox="1"/>
          <p:nvPr/>
        </p:nvSpPr>
        <p:spPr>
          <a:xfrm>
            <a:off x="3719478" y="1273395"/>
            <a:ext cx="3748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使用神经网络进行</a:t>
            </a:r>
            <a:r>
              <a:rPr lang="en-US" altLang="zh-CN" dirty="0"/>
              <a:t>expand</a:t>
            </a:r>
            <a:r>
              <a:rPr lang="zh-CN" altLang="en-US" dirty="0"/>
              <a:t>和</a:t>
            </a:r>
            <a:r>
              <a:rPr lang="en-US" altLang="zh-CN" dirty="0"/>
              <a:t>evaluate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AA523B6-9169-4B99-AF19-635A88A30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7" y="3865007"/>
            <a:ext cx="7803338" cy="224019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6EC9582-FCA8-4AFC-8C00-699B3DA76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9782" y="1898450"/>
            <a:ext cx="1866130" cy="43435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79D44B5-92AC-4A6A-B3C3-58476BB34A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2478" y="2004929"/>
            <a:ext cx="600160" cy="27626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CF7734D-8406-4C99-91DD-6BF212D262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9783" y="2677141"/>
            <a:ext cx="2810368" cy="38782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DCF7301-B87E-4E62-9DB5-B926CBFCDA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11957" y="3598278"/>
            <a:ext cx="2320807" cy="5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4131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8" y="752801"/>
            <a:ext cx="4760146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蒙特卡洛树搜索 </a:t>
            </a:r>
            <a:r>
              <a:rPr lang="en-US" altLang="zh-CN" dirty="0"/>
              <a:t>in </a:t>
            </a:r>
            <a:r>
              <a:rPr lang="en-US" altLang="zh-CN" dirty="0" err="1"/>
              <a:t>AlphaZero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FCD39F-5AF1-4D50-8038-2931E7A89363}"/>
              </a:ext>
            </a:extLst>
          </p:cNvPr>
          <p:cNvSpPr txBox="1"/>
          <p:nvPr/>
        </p:nvSpPr>
        <p:spPr>
          <a:xfrm>
            <a:off x="928207" y="1558868"/>
            <a:ext cx="10335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纯蒙特卡洛树搜索中，策略价值函数是一个平均概率函数，各个子节点的概率相同，不对当前局面</a:t>
            </a:r>
            <a:endParaRPr lang="en-US" altLang="zh-CN" dirty="0"/>
          </a:p>
          <a:p>
            <a:r>
              <a:rPr lang="zh-CN" altLang="en-US" dirty="0"/>
              <a:t>进行评估；而</a:t>
            </a:r>
            <a:r>
              <a:rPr lang="en-US" altLang="zh-CN" dirty="0" err="1"/>
              <a:t>alphazero</a:t>
            </a:r>
            <a:r>
              <a:rPr lang="zh-CN" altLang="en-US" dirty="0"/>
              <a:t>中的策略价值函数使用神经网络进行概率的预测，并返回当前局面的评估值。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C627A4E-DFDE-405C-9D14-234CECCD2BD9}"/>
              </a:ext>
            </a:extLst>
          </p:cNvPr>
          <p:cNvGrpSpPr/>
          <p:nvPr/>
        </p:nvGrpSpPr>
        <p:grpSpPr>
          <a:xfrm>
            <a:off x="3247636" y="2361951"/>
            <a:ext cx="4974421" cy="1915169"/>
            <a:chOff x="586174" y="2461277"/>
            <a:chExt cx="5524897" cy="2489192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57B8C2F-9E9D-4626-B8FD-E0C60D4993EA}"/>
                </a:ext>
              </a:extLst>
            </p:cNvPr>
            <p:cNvSpPr/>
            <p:nvPr/>
          </p:nvSpPr>
          <p:spPr>
            <a:xfrm>
              <a:off x="1707793" y="2461277"/>
              <a:ext cx="171450" cy="24257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9D10A3E-16DA-4AF5-88CC-610F8D11B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1016" y="2461277"/>
              <a:ext cx="182896" cy="243861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A7DF7C5-F80C-44DD-86C4-1899B073E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85685" y="2461793"/>
              <a:ext cx="182896" cy="2438611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AA0BDFD-6D38-4818-96C4-BBCDBD374905}"/>
                </a:ext>
              </a:extLst>
            </p:cNvPr>
            <p:cNvSpPr txBox="1"/>
            <p:nvPr/>
          </p:nvSpPr>
          <p:spPr>
            <a:xfrm>
              <a:off x="586174" y="3369322"/>
              <a:ext cx="66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State</a:t>
              </a:r>
              <a:endParaRPr lang="zh-CN" altLang="en-US" dirty="0"/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D7E2ECC7-A278-4F70-A3A8-12365E65EDE7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>
              <a:off x="1164926" y="3553993"/>
              <a:ext cx="473017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CAF35B9B-2415-4299-8F5A-BB60812C0571}"/>
                </a:ext>
              </a:extLst>
            </p:cNvPr>
            <p:cNvCxnSpPr/>
            <p:nvPr/>
          </p:nvCxnSpPr>
          <p:spPr>
            <a:xfrm>
              <a:off x="3149243" y="2848627"/>
              <a:ext cx="73025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761C2C82-9030-4EB4-BA13-F807ADC975AC}"/>
                </a:ext>
              </a:extLst>
            </p:cNvPr>
            <p:cNvCxnSpPr/>
            <p:nvPr/>
          </p:nvCxnSpPr>
          <p:spPr>
            <a:xfrm>
              <a:off x="3174643" y="4404377"/>
              <a:ext cx="70485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1F8DF74-4862-4324-B03C-F919CE5B41D5}"/>
                </a:ext>
              </a:extLst>
            </p:cNvPr>
            <p:cNvSpPr/>
            <p:nvPr/>
          </p:nvSpPr>
          <p:spPr>
            <a:xfrm>
              <a:off x="4139843" y="2461277"/>
              <a:ext cx="361950" cy="908045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B9B7AF5-8841-4113-9412-9720CC11D656}"/>
                </a:ext>
              </a:extLst>
            </p:cNvPr>
            <p:cNvSpPr/>
            <p:nvPr/>
          </p:nvSpPr>
          <p:spPr>
            <a:xfrm>
              <a:off x="4139843" y="4042426"/>
              <a:ext cx="361950" cy="908043"/>
            </a:xfrm>
            <a:prstGeom prst="rect">
              <a:avLst/>
            </a:prstGeom>
            <a:solidFill>
              <a:schemeClr val="accent3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5C745072-6A42-4366-978B-29B89EDA361A}"/>
                </a:ext>
              </a:extLst>
            </p:cNvPr>
            <p:cNvCxnSpPr/>
            <p:nvPr/>
          </p:nvCxnSpPr>
          <p:spPr>
            <a:xfrm>
              <a:off x="4806593" y="2924827"/>
              <a:ext cx="51435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9327ED38-011E-4594-B65D-ACE3DA7A709E}"/>
                </a:ext>
              </a:extLst>
            </p:cNvPr>
            <p:cNvCxnSpPr/>
            <p:nvPr/>
          </p:nvCxnSpPr>
          <p:spPr>
            <a:xfrm>
              <a:off x="4712537" y="4601227"/>
              <a:ext cx="57665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9E761B2-92A2-435C-A8EF-D9E545D939EC}"/>
                </a:ext>
              </a:extLst>
            </p:cNvPr>
            <p:cNvSpPr txBox="1"/>
            <p:nvPr/>
          </p:nvSpPr>
          <p:spPr>
            <a:xfrm>
              <a:off x="5454674" y="2750520"/>
              <a:ext cx="626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prob</a:t>
              </a:r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2EB2F43-7DCA-4B58-A59A-BF92CA62121A}"/>
                </a:ext>
              </a:extLst>
            </p:cNvPr>
            <p:cNvSpPr txBox="1"/>
            <p:nvPr/>
          </p:nvSpPr>
          <p:spPr>
            <a:xfrm>
              <a:off x="5424858" y="4420247"/>
              <a:ext cx="6862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value</a:t>
              </a:r>
              <a:endParaRPr lang="zh-CN" altLang="en-US" dirty="0"/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12014814-2299-4D7A-9144-C7692968A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9944" y="4398621"/>
            <a:ext cx="6432112" cy="1804818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FEE09960-6AD3-4263-83BF-33B979E63088}"/>
              </a:ext>
            </a:extLst>
          </p:cNvPr>
          <p:cNvSpPr txBox="1"/>
          <p:nvPr/>
        </p:nvSpPr>
        <p:spPr>
          <a:xfrm>
            <a:off x="978850" y="30596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网络结构：</a:t>
            </a:r>
          </a:p>
        </p:txBody>
      </p:sp>
    </p:spTree>
    <p:extLst>
      <p:ext uri="{BB962C8B-B14F-4D97-AF65-F5344CB8AC3E}">
        <p14:creationId xmlns:p14="http://schemas.microsoft.com/office/powerpoint/2010/main" val="196271765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2997200" y="423263"/>
            <a:ext cx="8780616" cy="60172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6" name="组合 25"/>
          <p:cNvGrpSpPr/>
          <p:nvPr/>
        </p:nvGrpSpPr>
        <p:grpSpPr>
          <a:xfrm>
            <a:off x="1129619" y="1228068"/>
            <a:ext cx="3045965" cy="1575682"/>
            <a:chOff x="944370" y="632414"/>
            <a:chExt cx="2981065" cy="1542110"/>
          </a:xfrm>
        </p:grpSpPr>
        <p:sp>
          <p:nvSpPr>
            <p:cNvPr id="24" name="矩形 23"/>
            <p:cNvSpPr/>
            <p:nvPr/>
          </p:nvSpPr>
          <p:spPr>
            <a:xfrm>
              <a:off x="1065396" y="632414"/>
              <a:ext cx="2860039" cy="1542110"/>
            </a:xfrm>
            <a:prstGeom prst="rect">
              <a:avLst/>
            </a:prstGeom>
            <a:solidFill>
              <a:srgbClr val="244C89"/>
            </a:solidFill>
            <a:ln>
              <a:noFill/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1194797" y="749939"/>
              <a:ext cx="2601237" cy="1307060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44370" y="1388963"/>
              <a:ext cx="2792383" cy="61254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en-US" altLang="zh-CN" sz="3467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CONTENT</a:t>
              </a:r>
              <a:endParaRPr lang="zh-CN" altLang="en-US" sz="3467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229307" y="849517"/>
              <a:ext cx="1490820" cy="65257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zh-CN" altLang="en-US" sz="3733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目 录</a:t>
              </a:r>
            </a:p>
          </p:txBody>
        </p:sp>
        <p:cxnSp>
          <p:nvCxnSpPr>
            <p:cNvPr id="34" name="直接连接符 33"/>
            <p:cNvCxnSpPr/>
            <p:nvPr/>
          </p:nvCxnSpPr>
          <p:spPr>
            <a:xfrm rot="16200000" flipV="1">
              <a:off x="2113755" y="1100764"/>
              <a:ext cx="313392" cy="189148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5714354" y="1664538"/>
            <a:ext cx="4890672" cy="576262"/>
            <a:chOff x="5714354" y="1664538"/>
            <a:chExt cx="4890672" cy="576262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4354" y="1664538"/>
              <a:ext cx="4752975" cy="576262"/>
              <a:chOff x="4753236" y="2069839"/>
              <a:chExt cx="4752975" cy="576262"/>
            </a:xfrm>
          </p:grpSpPr>
          <p:grpSp>
            <p:nvGrpSpPr>
              <p:cNvPr id="52" name="组合 21"/>
              <p:cNvGrpSpPr>
                <a:grpSpLocks/>
              </p:cNvGrpSpPr>
              <p:nvPr/>
            </p:nvGrpSpPr>
            <p:grpSpPr bwMode="auto">
              <a:xfrm>
                <a:off x="4753236" y="2069839"/>
                <a:ext cx="576262" cy="576262"/>
                <a:chOff x="6170389" y="2579551"/>
                <a:chExt cx="576064" cy="576064"/>
              </a:xfrm>
            </p:grpSpPr>
            <p:sp>
              <p:nvSpPr>
                <p:cNvPr id="57" name="圆角矩形 10"/>
                <p:cNvSpPr>
                  <a:spLocks noChangeArrowheads="1"/>
                </p:cNvSpPr>
                <p:nvPr/>
              </p:nvSpPr>
              <p:spPr bwMode="auto">
                <a:xfrm>
                  <a:off x="6170389" y="2579551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27"/>
                <p:cNvSpPr>
                  <a:spLocks noEditPoints="1"/>
                </p:cNvSpPr>
                <p:nvPr/>
              </p:nvSpPr>
              <p:spPr bwMode="auto">
                <a:xfrm>
                  <a:off x="6344742" y="2711328"/>
                  <a:ext cx="312142" cy="334857"/>
                </a:xfrm>
                <a:custGeom>
                  <a:avLst/>
                  <a:gdLst>
                    <a:gd name="T0" fmla="*/ 2147483646 w 812"/>
                    <a:gd name="T1" fmla="*/ 0 h 858"/>
                    <a:gd name="T2" fmla="*/ 2147483646 w 812"/>
                    <a:gd name="T3" fmla="*/ 2147483646 h 858"/>
                    <a:gd name="T4" fmla="*/ 2147483646 w 812"/>
                    <a:gd name="T5" fmla="*/ 2147483646 h 858"/>
                    <a:gd name="T6" fmla="*/ 2147483646 w 812"/>
                    <a:gd name="T7" fmla="*/ 2147483646 h 858"/>
                    <a:gd name="T8" fmla="*/ 2147483646 w 812"/>
                    <a:gd name="T9" fmla="*/ 2147483646 h 858"/>
                    <a:gd name="T10" fmla="*/ 2147483646 w 812"/>
                    <a:gd name="T11" fmla="*/ 2147483646 h 858"/>
                    <a:gd name="T12" fmla="*/ 2147483646 w 812"/>
                    <a:gd name="T13" fmla="*/ 2147483646 h 858"/>
                    <a:gd name="T14" fmla="*/ 2147483646 w 812"/>
                    <a:gd name="T15" fmla="*/ 2147483646 h 858"/>
                    <a:gd name="T16" fmla="*/ 0 w 812"/>
                    <a:gd name="T17" fmla="*/ 2147483646 h 858"/>
                    <a:gd name="T18" fmla="*/ 2147483646 w 812"/>
                    <a:gd name="T19" fmla="*/ 2147483646 h 858"/>
                    <a:gd name="T20" fmla="*/ 2147483646 w 812"/>
                    <a:gd name="T21" fmla="*/ 2147483646 h 858"/>
                    <a:gd name="T22" fmla="*/ 2147483646 w 812"/>
                    <a:gd name="T23" fmla="*/ 2147483646 h 858"/>
                    <a:gd name="T24" fmla="*/ 2147483646 w 812"/>
                    <a:gd name="T25" fmla="*/ 2147483646 h 858"/>
                    <a:gd name="T26" fmla="*/ 2147483646 w 812"/>
                    <a:gd name="T27" fmla="*/ 2147483646 h 858"/>
                    <a:gd name="T28" fmla="*/ 2147483646 w 812"/>
                    <a:gd name="T29" fmla="*/ 2147483646 h 858"/>
                    <a:gd name="T30" fmla="*/ 2147483646 w 812"/>
                    <a:gd name="T31" fmla="*/ 2147483646 h 858"/>
                    <a:gd name="T32" fmla="*/ 2147483646 w 812"/>
                    <a:gd name="T33" fmla="*/ 2147483646 h 858"/>
                    <a:gd name="T34" fmla="*/ 2147483646 w 812"/>
                    <a:gd name="T35" fmla="*/ 2147483646 h 858"/>
                    <a:gd name="T36" fmla="*/ 2147483646 w 812"/>
                    <a:gd name="T37" fmla="*/ 2147483646 h 858"/>
                    <a:gd name="T38" fmla="*/ 2147483646 w 812"/>
                    <a:gd name="T39" fmla="*/ 2147483646 h 858"/>
                    <a:gd name="T40" fmla="*/ 2147483646 w 812"/>
                    <a:gd name="T41" fmla="*/ 2147483646 h 858"/>
                    <a:gd name="T42" fmla="*/ 2147483646 w 812"/>
                    <a:gd name="T43" fmla="*/ 2147483646 h 858"/>
                    <a:gd name="T44" fmla="*/ 2147483646 w 812"/>
                    <a:gd name="T45" fmla="*/ 2147483646 h 858"/>
                    <a:gd name="T46" fmla="*/ 2147483646 w 812"/>
                    <a:gd name="T47" fmla="*/ 2147483646 h 858"/>
                    <a:gd name="T48" fmla="*/ 2147483646 w 812"/>
                    <a:gd name="T49" fmla="*/ 2147483646 h 858"/>
                    <a:gd name="T50" fmla="*/ 2147483646 w 812"/>
                    <a:gd name="T51" fmla="*/ 2147483646 h 858"/>
                    <a:gd name="T52" fmla="*/ 2147483646 w 812"/>
                    <a:gd name="T53" fmla="*/ 2147483646 h 858"/>
                    <a:gd name="T54" fmla="*/ 2147483646 w 812"/>
                    <a:gd name="T55" fmla="*/ 2147483646 h 858"/>
                    <a:gd name="T56" fmla="*/ 2147483646 w 812"/>
                    <a:gd name="T57" fmla="*/ 2147483646 h 858"/>
                    <a:gd name="T58" fmla="*/ 2147483646 w 812"/>
                    <a:gd name="T59" fmla="*/ 2147483646 h 858"/>
                    <a:gd name="T60" fmla="*/ 2147483646 w 812"/>
                    <a:gd name="T61" fmla="*/ 2147483646 h 858"/>
                    <a:gd name="T62" fmla="*/ 2147483646 w 812"/>
                    <a:gd name="T63" fmla="*/ 2147483646 h 858"/>
                    <a:gd name="T64" fmla="*/ 2147483646 w 812"/>
                    <a:gd name="T65" fmla="*/ 2147483646 h 858"/>
                    <a:gd name="T66" fmla="*/ 2147483646 w 812"/>
                    <a:gd name="T67" fmla="*/ 2147483646 h 858"/>
                    <a:gd name="T68" fmla="*/ 2147483646 w 812"/>
                    <a:gd name="T69" fmla="*/ 2147483646 h 85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812" h="858">
                      <a:moveTo>
                        <a:pt x="179" y="0"/>
                      </a:moveTo>
                      <a:lnTo>
                        <a:pt x="507" y="0"/>
                      </a:lnTo>
                      <a:cubicBezTo>
                        <a:pt x="569" y="0"/>
                        <a:pt x="620" y="51"/>
                        <a:pt x="620" y="113"/>
                      </a:cubicBezTo>
                      <a:lnTo>
                        <a:pt x="620" y="264"/>
                      </a:lnTo>
                      <a:cubicBezTo>
                        <a:pt x="584" y="292"/>
                        <a:pt x="563" y="318"/>
                        <a:pt x="535" y="356"/>
                      </a:cubicBezTo>
                      <a:lnTo>
                        <a:pt x="535" y="113"/>
                      </a:lnTo>
                      <a:cubicBezTo>
                        <a:pt x="535" y="98"/>
                        <a:pt x="522" y="85"/>
                        <a:pt x="507" y="85"/>
                      </a:cubicBezTo>
                      <a:lnTo>
                        <a:pt x="247" y="85"/>
                      </a:lnTo>
                      <a:lnTo>
                        <a:pt x="247" y="204"/>
                      </a:lnTo>
                      <a:cubicBezTo>
                        <a:pt x="247" y="216"/>
                        <a:pt x="237" y="226"/>
                        <a:pt x="225" y="226"/>
                      </a:cubicBezTo>
                      <a:lnTo>
                        <a:pt x="86" y="226"/>
                      </a:lnTo>
                      <a:lnTo>
                        <a:pt x="86" y="643"/>
                      </a:lnTo>
                      <a:cubicBezTo>
                        <a:pt x="86" y="658"/>
                        <a:pt x="98" y="670"/>
                        <a:pt x="113" y="670"/>
                      </a:cubicBezTo>
                      <a:lnTo>
                        <a:pt x="375" y="670"/>
                      </a:lnTo>
                      <a:cubicBezTo>
                        <a:pt x="366" y="699"/>
                        <a:pt x="358" y="727"/>
                        <a:pt x="353" y="756"/>
                      </a:cubicBezTo>
                      <a:lnTo>
                        <a:pt x="113" y="756"/>
                      </a:lnTo>
                      <a:cubicBezTo>
                        <a:pt x="51" y="756"/>
                        <a:pt x="0" y="705"/>
                        <a:pt x="0" y="643"/>
                      </a:cubicBezTo>
                      <a:lnTo>
                        <a:pt x="0" y="178"/>
                      </a:lnTo>
                      <a:lnTo>
                        <a:pt x="179" y="0"/>
                      </a:lnTo>
                      <a:close/>
                      <a:moveTo>
                        <a:pt x="721" y="277"/>
                      </a:moveTo>
                      <a:cubicBezTo>
                        <a:pt x="733" y="283"/>
                        <a:pt x="740" y="295"/>
                        <a:pt x="743" y="310"/>
                      </a:cubicBezTo>
                      <a:cubicBezTo>
                        <a:pt x="765" y="316"/>
                        <a:pt x="786" y="330"/>
                        <a:pt x="802" y="358"/>
                      </a:cubicBezTo>
                      <a:cubicBezTo>
                        <a:pt x="812" y="382"/>
                        <a:pt x="808" y="417"/>
                        <a:pt x="794" y="442"/>
                      </a:cubicBezTo>
                      <a:cubicBezTo>
                        <a:pt x="770" y="487"/>
                        <a:pt x="736" y="543"/>
                        <a:pt x="707" y="588"/>
                      </a:cubicBezTo>
                      <a:cubicBezTo>
                        <a:pt x="688" y="595"/>
                        <a:pt x="692" y="556"/>
                        <a:pt x="699" y="546"/>
                      </a:cubicBezTo>
                      <a:cubicBezTo>
                        <a:pt x="723" y="510"/>
                        <a:pt x="743" y="477"/>
                        <a:pt x="762" y="413"/>
                      </a:cubicBezTo>
                      <a:cubicBezTo>
                        <a:pt x="766" y="382"/>
                        <a:pt x="752" y="368"/>
                        <a:pt x="743" y="355"/>
                      </a:cubicBezTo>
                      <a:cubicBezTo>
                        <a:pt x="742" y="358"/>
                        <a:pt x="742" y="360"/>
                        <a:pt x="741" y="363"/>
                      </a:cubicBezTo>
                      <a:cubicBezTo>
                        <a:pt x="723" y="355"/>
                        <a:pt x="706" y="346"/>
                        <a:pt x="688" y="337"/>
                      </a:cubicBezTo>
                      <a:cubicBezTo>
                        <a:pt x="670" y="327"/>
                        <a:pt x="653" y="314"/>
                        <a:pt x="636" y="302"/>
                      </a:cubicBezTo>
                      <a:cubicBezTo>
                        <a:pt x="669" y="274"/>
                        <a:pt x="698" y="264"/>
                        <a:pt x="721" y="277"/>
                      </a:cubicBezTo>
                      <a:close/>
                      <a:moveTo>
                        <a:pt x="734" y="395"/>
                      </a:moveTo>
                      <a:cubicBezTo>
                        <a:pt x="719" y="445"/>
                        <a:pt x="690" y="508"/>
                        <a:pt x="649" y="579"/>
                      </a:cubicBezTo>
                      <a:cubicBezTo>
                        <a:pt x="628" y="615"/>
                        <a:pt x="604" y="650"/>
                        <a:pt x="580" y="681"/>
                      </a:cubicBezTo>
                      <a:cubicBezTo>
                        <a:pt x="557" y="670"/>
                        <a:pt x="535" y="658"/>
                        <a:pt x="512" y="646"/>
                      </a:cubicBezTo>
                      <a:cubicBezTo>
                        <a:pt x="488" y="633"/>
                        <a:pt x="465" y="617"/>
                        <a:pt x="442" y="601"/>
                      </a:cubicBezTo>
                      <a:cubicBezTo>
                        <a:pt x="457" y="565"/>
                        <a:pt x="475" y="527"/>
                        <a:pt x="496" y="491"/>
                      </a:cubicBezTo>
                      <a:cubicBezTo>
                        <a:pt x="536" y="420"/>
                        <a:pt x="576" y="363"/>
                        <a:pt x="612" y="325"/>
                      </a:cubicBezTo>
                      <a:cubicBezTo>
                        <a:pt x="631" y="338"/>
                        <a:pt x="650" y="351"/>
                        <a:pt x="671" y="363"/>
                      </a:cubicBezTo>
                      <a:cubicBezTo>
                        <a:pt x="691" y="375"/>
                        <a:pt x="712" y="384"/>
                        <a:pt x="734" y="395"/>
                      </a:cubicBezTo>
                      <a:close/>
                      <a:moveTo>
                        <a:pt x="560" y="707"/>
                      </a:moveTo>
                      <a:cubicBezTo>
                        <a:pt x="486" y="797"/>
                        <a:pt x="410" y="858"/>
                        <a:pt x="392" y="848"/>
                      </a:cubicBezTo>
                      <a:cubicBezTo>
                        <a:pt x="375" y="838"/>
                        <a:pt x="389" y="742"/>
                        <a:pt x="430" y="632"/>
                      </a:cubicBezTo>
                      <a:cubicBezTo>
                        <a:pt x="451" y="645"/>
                        <a:pt x="472" y="659"/>
                        <a:pt x="494" y="672"/>
                      </a:cubicBezTo>
                      <a:cubicBezTo>
                        <a:pt x="516" y="685"/>
                        <a:pt x="538" y="695"/>
                        <a:pt x="560" y="707"/>
                      </a:cubicBezTo>
                      <a:close/>
                      <a:moveTo>
                        <a:pt x="294" y="149"/>
                      </a:moveTo>
                      <a:lnTo>
                        <a:pt x="482" y="149"/>
                      </a:lnTo>
                      <a:lnTo>
                        <a:pt x="482" y="193"/>
                      </a:lnTo>
                      <a:lnTo>
                        <a:pt x="294" y="193"/>
                      </a:lnTo>
                      <a:lnTo>
                        <a:pt x="294" y="149"/>
                      </a:lnTo>
                      <a:close/>
                      <a:moveTo>
                        <a:pt x="148" y="437"/>
                      </a:moveTo>
                      <a:lnTo>
                        <a:pt x="258" y="437"/>
                      </a:lnTo>
                      <a:lnTo>
                        <a:pt x="258" y="480"/>
                      </a:lnTo>
                      <a:lnTo>
                        <a:pt x="148" y="480"/>
                      </a:lnTo>
                      <a:lnTo>
                        <a:pt x="148" y="437"/>
                      </a:lnTo>
                      <a:close/>
                      <a:moveTo>
                        <a:pt x="148" y="337"/>
                      </a:moveTo>
                      <a:lnTo>
                        <a:pt x="482" y="337"/>
                      </a:lnTo>
                      <a:lnTo>
                        <a:pt x="482" y="381"/>
                      </a:lnTo>
                      <a:lnTo>
                        <a:pt x="148" y="381"/>
                      </a:lnTo>
                      <a:lnTo>
                        <a:pt x="148" y="337"/>
                      </a:lnTo>
                      <a:close/>
                      <a:moveTo>
                        <a:pt x="148" y="245"/>
                      </a:moveTo>
                      <a:lnTo>
                        <a:pt x="482" y="245"/>
                      </a:lnTo>
                      <a:lnTo>
                        <a:pt x="482" y="288"/>
                      </a:lnTo>
                      <a:lnTo>
                        <a:pt x="148" y="288"/>
                      </a:lnTo>
                      <a:lnTo>
                        <a:pt x="148" y="245"/>
                      </a:lnTo>
                      <a:close/>
                      <a:moveTo>
                        <a:pt x="111" y="187"/>
                      </a:moveTo>
                      <a:lnTo>
                        <a:pt x="193" y="187"/>
                      </a:lnTo>
                      <a:cubicBezTo>
                        <a:pt x="201" y="187"/>
                        <a:pt x="208" y="181"/>
                        <a:pt x="208" y="173"/>
                      </a:cubicBezTo>
                      <a:lnTo>
                        <a:pt x="208" y="91"/>
                      </a:lnTo>
                      <a:lnTo>
                        <a:pt x="111" y="1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55" name="Rectangle 14"/>
              <p:cNvSpPr>
                <a:spLocks noChangeArrowheads="1"/>
              </p:cNvSpPr>
              <p:nvPr/>
            </p:nvSpPr>
            <p:spPr bwMode="auto">
              <a:xfrm>
                <a:off x="5581874" y="2234939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1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6" name="TextBox 59"/>
              <p:cNvSpPr txBox="1">
                <a:spLocks noChangeArrowheads="1"/>
              </p:cNvSpPr>
              <p:nvPr/>
            </p:nvSpPr>
            <p:spPr bwMode="auto">
              <a:xfrm>
                <a:off x="6566161" y="2152389"/>
                <a:ext cx="2940050" cy="4303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总体设计</a:t>
                </a: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flipH="1">
              <a:off x="6433491" y="2147214"/>
              <a:ext cx="4171535" cy="80892"/>
              <a:chOff x="2272062" y="2596259"/>
              <a:chExt cx="4173708" cy="80934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51" name="矩形 50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943">
                  <a:lnSpc>
                    <a:spcPct val="120000"/>
                  </a:lnSpc>
                  <a:defRPr/>
                </a:pPr>
                <a:endParaRPr lang="zh-CN" altLang="en-US" sz="1799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5714354" y="3179918"/>
            <a:ext cx="4890672" cy="576263"/>
            <a:chOff x="5714354" y="2522443"/>
            <a:chExt cx="4890672" cy="576263"/>
          </a:xfrm>
        </p:grpSpPr>
        <p:grpSp>
          <p:nvGrpSpPr>
            <p:cNvPr id="60" name="组合 59"/>
            <p:cNvGrpSpPr/>
            <p:nvPr/>
          </p:nvGrpSpPr>
          <p:grpSpPr>
            <a:xfrm>
              <a:off x="5714354" y="2522443"/>
              <a:ext cx="4229100" cy="576263"/>
              <a:chOff x="4753236" y="2862001"/>
              <a:chExt cx="4229100" cy="576263"/>
            </a:xfrm>
          </p:grpSpPr>
          <p:grpSp>
            <p:nvGrpSpPr>
              <p:cNvPr id="64" name="组合 22"/>
              <p:cNvGrpSpPr>
                <a:grpSpLocks/>
              </p:cNvGrpSpPr>
              <p:nvPr/>
            </p:nvGrpSpPr>
            <p:grpSpPr bwMode="auto">
              <a:xfrm>
                <a:off x="4753236" y="2862001"/>
                <a:ext cx="576262" cy="576263"/>
                <a:chOff x="6170389" y="3371639"/>
                <a:chExt cx="576064" cy="576064"/>
              </a:xfrm>
            </p:grpSpPr>
            <p:sp>
              <p:nvSpPr>
                <p:cNvPr id="67" name="圆角矩形 11"/>
                <p:cNvSpPr>
                  <a:spLocks noChangeArrowheads="1"/>
                </p:cNvSpPr>
                <p:nvPr/>
              </p:nvSpPr>
              <p:spPr bwMode="auto">
                <a:xfrm>
                  <a:off x="6170389" y="3371639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8" name="Freeform 13"/>
                <p:cNvSpPr>
                  <a:spLocks noEditPoints="1"/>
                </p:cNvSpPr>
                <p:nvPr/>
              </p:nvSpPr>
              <p:spPr bwMode="auto">
                <a:xfrm>
                  <a:off x="6293383" y="3504805"/>
                  <a:ext cx="330076" cy="309733"/>
                </a:xfrm>
                <a:custGeom>
                  <a:avLst/>
                  <a:gdLst>
                    <a:gd name="T0" fmla="*/ 0 w 957"/>
                    <a:gd name="T1" fmla="*/ 2147483646 h 885"/>
                    <a:gd name="T2" fmla="*/ 2147483646 w 957"/>
                    <a:gd name="T3" fmla="*/ 2147483646 h 885"/>
                    <a:gd name="T4" fmla="*/ 2147483646 w 957"/>
                    <a:gd name="T5" fmla="*/ 2147483646 h 885"/>
                    <a:gd name="T6" fmla="*/ 2147483646 w 957"/>
                    <a:gd name="T7" fmla="*/ 2147483646 h 885"/>
                    <a:gd name="T8" fmla="*/ 2147483646 w 957"/>
                    <a:gd name="T9" fmla="*/ 2147483646 h 885"/>
                    <a:gd name="T10" fmla="*/ 2147483646 w 957"/>
                    <a:gd name="T11" fmla="*/ 2147483646 h 885"/>
                    <a:gd name="T12" fmla="*/ 2147483646 w 957"/>
                    <a:gd name="T13" fmla="*/ 2147483646 h 885"/>
                    <a:gd name="T14" fmla="*/ 2147483646 w 957"/>
                    <a:gd name="T15" fmla="*/ 2147483646 h 885"/>
                    <a:gd name="T16" fmla="*/ 2147483646 w 957"/>
                    <a:gd name="T17" fmla="*/ 2147483646 h 885"/>
                    <a:gd name="T18" fmla="*/ 2147483646 w 957"/>
                    <a:gd name="T19" fmla="*/ 2147483646 h 885"/>
                    <a:gd name="T20" fmla="*/ 0 w 957"/>
                    <a:gd name="T21" fmla="*/ 2147483646 h 885"/>
                    <a:gd name="T22" fmla="*/ 2147483646 w 957"/>
                    <a:gd name="T23" fmla="*/ 2147483646 h 885"/>
                    <a:gd name="T24" fmla="*/ 2147483646 w 957"/>
                    <a:gd name="T25" fmla="*/ 2147483646 h 885"/>
                    <a:gd name="T26" fmla="*/ 2147483646 w 957"/>
                    <a:gd name="T27" fmla="*/ 2147483646 h 885"/>
                    <a:gd name="T28" fmla="*/ 2147483646 w 957"/>
                    <a:gd name="T29" fmla="*/ 2147483646 h 885"/>
                    <a:gd name="T30" fmla="*/ 2147483646 w 957"/>
                    <a:gd name="T31" fmla="*/ 2147483646 h 885"/>
                    <a:gd name="T32" fmla="*/ 2147483646 w 957"/>
                    <a:gd name="T33" fmla="*/ 2147483646 h 885"/>
                    <a:gd name="T34" fmla="*/ 2147483646 w 957"/>
                    <a:gd name="T35" fmla="*/ 2147483646 h 885"/>
                    <a:gd name="T36" fmla="*/ 2147483646 w 957"/>
                    <a:gd name="T37" fmla="*/ 2147483646 h 885"/>
                    <a:gd name="T38" fmla="*/ 2147483646 w 957"/>
                    <a:gd name="T39" fmla="*/ 2147483646 h 885"/>
                    <a:gd name="T40" fmla="*/ 2147483646 w 957"/>
                    <a:gd name="T41" fmla="*/ 2147483646 h 885"/>
                    <a:gd name="T42" fmla="*/ 2147483646 w 957"/>
                    <a:gd name="T43" fmla="*/ 2147483646 h 885"/>
                    <a:gd name="T44" fmla="*/ 2147483646 w 957"/>
                    <a:gd name="T45" fmla="*/ 2147483646 h 885"/>
                    <a:gd name="T46" fmla="*/ 2147483646 w 957"/>
                    <a:gd name="T47" fmla="*/ 2147483646 h 885"/>
                    <a:gd name="T48" fmla="*/ 2147483646 w 957"/>
                    <a:gd name="T49" fmla="*/ 2147483646 h 885"/>
                    <a:gd name="T50" fmla="*/ 2147483646 w 957"/>
                    <a:gd name="T51" fmla="*/ 2147483646 h 885"/>
                    <a:gd name="T52" fmla="*/ 2147483646 w 957"/>
                    <a:gd name="T53" fmla="*/ 2147483646 h 885"/>
                    <a:gd name="T54" fmla="*/ 2147483646 w 957"/>
                    <a:gd name="T55" fmla="*/ 2147483646 h 885"/>
                    <a:gd name="T56" fmla="*/ 2147483646 w 957"/>
                    <a:gd name="T57" fmla="*/ 2147483646 h 885"/>
                    <a:gd name="T58" fmla="*/ 2147483646 w 957"/>
                    <a:gd name="T59" fmla="*/ 2147483646 h 885"/>
                    <a:gd name="T60" fmla="*/ 2147483646 w 957"/>
                    <a:gd name="T61" fmla="*/ 2147483646 h 885"/>
                    <a:gd name="T62" fmla="*/ 2147483646 w 957"/>
                    <a:gd name="T63" fmla="*/ 2147483646 h 885"/>
                    <a:gd name="T64" fmla="*/ 2147483646 w 957"/>
                    <a:gd name="T65" fmla="*/ 2147483646 h 885"/>
                    <a:gd name="T66" fmla="*/ 2147483646 w 957"/>
                    <a:gd name="T67" fmla="*/ 2147483646 h 885"/>
                    <a:gd name="T68" fmla="*/ 2147483646 w 957"/>
                    <a:gd name="T69" fmla="*/ 2147483646 h 885"/>
                    <a:gd name="T70" fmla="*/ 2147483646 w 957"/>
                    <a:gd name="T71" fmla="*/ 2147483646 h 885"/>
                    <a:gd name="T72" fmla="*/ 2147483646 w 957"/>
                    <a:gd name="T73" fmla="*/ 2147483646 h 885"/>
                    <a:gd name="T74" fmla="*/ 2147483646 w 957"/>
                    <a:gd name="T75" fmla="*/ 2147483646 h 885"/>
                    <a:gd name="T76" fmla="*/ 2147483646 w 957"/>
                    <a:gd name="T77" fmla="*/ 2147483646 h 885"/>
                    <a:gd name="T78" fmla="*/ 2147483646 w 957"/>
                    <a:gd name="T79" fmla="*/ 2147483646 h 885"/>
                    <a:gd name="T80" fmla="*/ 2147483646 w 957"/>
                    <a:gd name="T81" fmla="*/ 2147483646 h 885"/>
                    <a:gd name="T82" fmla="*/ 2147483646 w 957"/>
                    <a:gd name="T83" fmla="*/ 2147483646 h 885"/>
                    <a:gd name="T84" fmla="*/ 2147483646 w 957"/>
                    <a:gd name="T85" fmla="*/ 2147483646 h 885"/>
                    <a:gd name="T86" fmla="*/ 2147483646 w 957"/>
                    <a:gd name="T87" fmla="*/ 2147483646 h 885"/>
                    <a:gd name="T88" fmla="*/ 2147483646 w 957"/>
                    <a:gd name="T89" fmla="*/ 2147483646 h 885"/>
                    <a:gd name="T90" fmla="*/ 2147483646 w 957"/>
                    <a:gd name="T91" fmla="*/ 2147483646 h 885"/>
                    <a:gd name="T92" fmla="*/ 2147483646 w 957"/>
                    <a:gd name="T93" fmla="*/ 2147483646 h 885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0" t="0" r="r" b="b"/>
                  <a:pathLst>
                    <a:path w="957" h="885">
                      <a:moveTo>
                        <a:pt x="0" y="155"/>
                      </a:moveTo>
                      <a:cubicBezTo>
                        <a:pt x="0" y="278"/>
                        <a:pt x="0" y="400"/>
                        <a:pt x="0" y="523"/>
                      </a:cubicBezTo>
                      <a:cubicBezTo>
                        <a:pt x="0" y="533"/>
                        <a:pt x="161" y="687"/>
                        <a:pt x="181" y="707"/>
                      </a:cubicBezTo>
                      <a:cubicBezTo>
                        <a:pt x="202" y="728"/>
                        <a:pt x="355" y="885"/>
                        <a:pt x="368" y="885"/>
                      </a:cubicBezTo>
                      <a:cubicBezTo>
                        <a:pt x="442" y="885"/>
                        <a:pt x="516" y="885"/>
                        <a:pt x="589" y="885"/>
                      </a:cubicBezTo>
                      <a:cubicBezTo>
                        <a:pt x="620" y="885"/>
                        <a:pt x="632" y="856"/>
                        <a:pt x="645" y="837"/>
                      </a:cubicBezTo>
                      <a:cubicBezTo>
                        <a:pt x="645" y="684"/>
                        <a:pt x="645" y="532"/>
                        <a:pt x="645" y="380"/>
                      </a:cubicBezTo>
                      <a:cubicBezTo>
                        <a:pt x="631" y="385"/>
                        <a:pt x="590" y="368"/>
                        <a:pt x="582" y="391"/>
                      </a:cubicBezTo>
                      <a:cubicBezTo>
                        <a:pt x="577" y="401"/>
                        <a:pt x="582" y="573"/>
                        <a:pt x="582" y="608"/>
                      </a:cubicBezTo>
                      <a:cubicBezTo>
                        <a:pt x="582" y="643"/>
                        <a:pt x="592" y="822"/>
                        <a:pt x="567" y="822"/>
                      </a:cubicBezTo>
                      <a:cubicBezTo>
                        <a:pt x="507" y="822"/>
                        <a:pt x="447" y="822"/>
                        <a:pt x="387" y="822"/>
                      </a:cubicBezTo>
                      <a:cubicBezTo>
                        <a:pt x="368" y="822"/>
                        <a:pt x="376" y="760"/>
                        <a:pt x="376" y="741"/>
                      </a:cubicBezTo>
                      <a:cubicBezTo>
                        <a:pt x="376" y="710"/>
                        <a:pt x="376" y="679"/>
                        <a:pt x="376" y="649"/>
                      </a:cubicBezTo>
                      <a:cubicBezTo>
                        <a:pt x="376" y="565"/>
                        <a:pt x="376" y="551"/>
                        <a:pt x="324" y="516"/>
                      </a:cubicBezTo>
                      <a:cubicBezTo>
                        <a:pt x="300" y="516"/>
                        <a:pt x="301" y="509"/>
                        <a:pt x="280" y="509"/>
                      </a:cubicBezTo>
                      <a:cubicBezTo>
                        <a:pt x="209" y="509"/>
                        <a:pt x="137" y="509"/>
                        <a:pt x="66" y="509"/>
                      </a:cubicBezTo>
                      <a:cubicBezTo>
                        <a:pt x="66" y="398"/>
                        <a:pt x="66" y="287"/>
                        <a:pt x="66" y="177"/>
                      </a:cubicBezTo>
                      <a:cubicBezTo>
                        <a:pt x="66" y="168"/>
                        <a:pt x="69" y="169"/>
                        <a:pt x="74" y="162"/>
                      </a:cubicBezTo>
                      <a:cubicBezTo>
                        <a:pt x="155" y="162"/>
                        <a:pt x="236" y="162"/>
                        <a:pt x="317" y="162"/>
                      </a:cubicBezTo>
                      <a:cubicBezTo>
                        <a:pt x="333" y="151"/>
                        <a:pt x="375" y="115"/>
                        <a:pt x="376" y="92"/>
                      </a:cubicBezTo>
                      <a:cubicBezTo>
                        <a:pt x="274" y="92"/>
                        <a:pt x="172" y="92"/>
                        <a:pt x="70" y="92"/>
                      </a:cubicBezTo>
                      <a:cubicBezTo>
                        <a:pt x="42" y="92"/>
                        <a:pt x="0" y="131"/>
                        <a:pt x="0" y="155"/>
                      </a:cubicBezTo>
                      <a:close/>
                      <a:moveTo>
                        <a:pt x="505" y="215"/>
                      </a:moveTo>
                      <a:lnTo>
                        <a:pt x="538" y="182"/>
                      </a:lnTo>
                      <a:lnTo>
                        <a:pt x="505" y="149"/>
                      </a:lnTo>
                      <a:cubicBezTo>
                        <a:pt x="504" y="148"/>
                        <a:pt x="504" y="146"/>
                        <a:pt x="505" y="145"/>
                      </a:cubicBezTo>
                      <a:lnTo>
                        <a:pt x="527" y="123"/>
                      </a:lnTo>
                      <a:cubicBezTo>
                        <a:pt x="528" y="122"/>
                        <a:pt x="530" y="122"/>
                        <a:pt x="531" y="123"/>
                      </a:cubicBezTo>
                      <a:lnTo>
                        <a:pt x="564" y="156"/>
                      </a:lnTo>
                      <a:lnTo>
                        <a:pt x="597" y="123"/>
                      </a:lnTo>
                      <a:cubicBezTo>
                        <a:pt x="599" y="122"/>
                        <a:pt x="601" y="122"/>
                        <a:pt x="602" y="123"/>
                      </a:cubicBezTo>
                      <a:lnTo>
                        <a:pt x="624" y="145"/>
                      </a:lnTo>
                      <a:cubicBezTo>
                        <a:pt x="625" y="146"/>
                        <a:pt x="625" y="148"/>
                        <a:pt x="624" y="149"/>
                      </a:cubicBezTo>
                      <a:lnTo>
                        <a:pt x="591" y="182"/>
                      </a:lnTo>
                      <a:lnTo>
                        <a:pt x="624" y="215"/>
                      </a:lnTo>
                      <a:cubicBezTo>
                        <a:pt x="625" y="217"/>
                        <a:pt x="625" y="219"/>
                        <a:pt x="624" y="220"/>
                      </a:cubicBezTo>
                      <a:lnTo>
                        <a:pt x="602" y="242"/>
                      </a:lnTo>
                      <a:cubicBezTo>
                        <a:pt x="601" y="243"/>
                        <a:pt x="599" y="243"/>
                        <a:pt x="597" y="242"/>
                      </a:cubicBezTo>
                      <a:lnTo>
                        <a:pt x="564" y="209"/>
                      </a:lnTo>
                      <a:lnTo>
                        <a:pt x="531" y="242"/>
                      </a:lnTo>
                      <a:cubicBezTo>
                        <a:pt x="530" y="243"/>
                        <a:pt x="528" y="243"/>
                        <a:pt x="527" y="242"/>
                      </a:cubicBezTo>
                      <a:lnTo>
                        <a:pt x="505" y="220"/>
                      </a:lnTo>
                      <a:cubicBezTo>
                        <a:pt x="504" y="219"/>
                        <a:pt x="504" y="217"/>
                        <a:pt x="505" y="215"/>
                      </a:cubicBezTo>
                      <a:close/>
                      <a:moveTo>
                        <a:pt x="780" y="332"/>
                      </a:moveTo>
                      <a:lnTo>
                        <a:pt x="944" y="496"/>
                      </a:lnTo>
                      <a:cubicBezTo>
                        <a:pt x="957" y="509"/>
                        <a:pt x="957" y="530"/>
                        <a:pt x="944" y="543"/>
                      </a:cubicBezTo>
                      <a:lnTo>
                        <a:pt x="925" y="562"/>
                      </a:lnTo>
                      <a:cubicBezTo>
                        <a:pt x="912" y="575"/>
                        <a:pt x="891" y="575"/>
                        <a:pt x="878" y="562"/>
                      </a:cubicBezTo>
                      <a:lnTo>
                        <a:pt x="714" y="398"/>
                      </a:lnTo>
                      <a:lnTo>
                        <a:pt x="780" y="332"/>
                      </a:lnTo>
                      <a:close/>
                      <a:moveTo>
                        <a:pt x="447" y="65"/>
                      </a:moveTo>
                      <a:cubicBezTo>
                        <a:pt x="512" y="0"/>
                        <a:pt x="617" y="0"/>
                        <a:pt x="682" y="65"/>
                      </a:cubicBezTo>
                      <a:cubicBezTo>
                        <a:pt x="740" y="123"/>
                        <a:pt x="747" y="213"/>
                        <a:pt x="701" y="278"/>
                      </a:cubicBezTo>
                      <a:lnTo>
                        <a:pt x="754" y="331"/>
                      </a:lnTo>
                      <a:cubicBezTo>
                        <a:pt x="756" y="333"/>
                        <a:pt x="756" y="337"/>
                        <a:pt x="754" y="339"/>
                      </a:cubicBezTo>
                      <a:lnTo>
                        <a:pt x="721" y="372"/>
                      </a:lnTo>
                      <a:cubicBezTo>
                        <a:pt x="719" y="374"/>
                        <a:pt x="715" y="374"/>
                        <a:pt x="713" y="372"/>
                      </a:cubicBezTo>
                      <a:lnTo>
                        <a:pt x="660" y="319"/>
                      </a:lnTo>
                      <a:cubicBezTo>
                        <a:pt x="595" y="364"/>
                        <a:pt x="505" y="358"/>
                        <a:pt x="447" y="300"/>
                      </a:cubicBezTo>
                      <a:cubicBezTo>
                        <a:pt x="382" y="235"/>
                        <a:pt x="382" y="130"/>
                        <a:pt x="447" y="65"/>
                      </a:cubicBezTo>
                      <a:close/>
                      <a:moveTo>
                        <a:pt x="486" y="104"/>
                      </a:moveTo>
                      <a:cubicBezTo>
                        <a:pt x="529" y="60"/>
                        <a:pt x="600" y="60"/>
                        <a:pt x="643" y="104"/>
                      </a:cubicBezTo>
                      <a:cubicBezTo>
                        <a:pt x="687" y="147"/>
                        <a:pt x="687" y="218"/>
                        <a:pt x="643" y="261"/>
                      </a:cubicBezTo>
                      <a:cubicBezTo>
                        <a:pt x="600" y="305"/>
                        <a:pt x="529" y="305"/>
                        <a:pt x="486" y="261"/>
                      </a:cubicBezTo>
                      <a:cubicBezTo>
                        <a:pt x="442" y="218"/>
                        <a:pt x="442" y="147"/>
                        <a:pt x="486" y="104"/>
                      </a:cubicBezTo>
                      <a:close/>
                      <a:moveTo>
                        <a:pt x="306" y="770"/>
                      </a:moveTo>
                      <a:cubicBezTo>
                        <a:pt x="304" y="706"/>
                        <a:pt x="303" y="643"/>
                        <a:pt x="302" y="579"/>
                      </a:cubicBezTo>
                      <a:cubicBezTo>
                        <a:pt x="241" y="579"/>
                        <a:pt x="179" y="579"/>
                        <a:pt x="118" y="579"/>
                      </a:cubicBezTo>
                      <a:cubicBezTo>
                        <a:pt x="117" y="580"/>
                        <a:pt x="116" y="581"/>
                        <a:pt x="115" y="581"/>
                      </a:cubicBezTo>
                      <a:cubicBezTo>
                        <a:pt x="179" y="644"/>
                        <a:pt x="242" y="707"/>
                        <a:pt x="306" y="770"/>
                      </a:cubicBezTo>
                      <a:close/>
                      <a:moveTo>
                        <a:pt x="110" y="225"/>
                      </a:moveTo>
                      <a:cubicBezTo>
                        <a:pt x="110" y="233"/>
                        <a:pt x="110" y="242"/>
                        <a:pt x="110" y="250"/>
                      </a:cubicBezTo>
                      <a:cubicBezTo>
                        <a:pt x="110" y="259"/>
                        <a:pt x="116" y="265"/>
                        <a:pt x="125" y="265"/>
                      </a:cubicBezTo>
                      <a:cubicBezTo>
                        <a:pt x="209" y="265"/>
                        <a:pt x="292" y="265"/>
                        <a:pt x="376" y="265"/>
                      </a:cubicBezTo>
                      <a:cubicBezTo>
                        <a:pt x="399" y="265"/>
                        <a:pt x="394" y="228"/>
                        <a:pt x="387" y="214"/>
                      </a:cubicBezTo>
                      <a:cubicBezTo>
                        <a:pt x="338" y="214"/>
                        <a:pt x="288" y="214"/>
                        <a:pt x="239" y="214"/>
                      </a:cubicBezTo>
                      <a:cubicBezTo>
                        <a:pt x="209" y="214"/>
                        <a:pt x="110" y="206"/>
                        <a:pt x="110" y="225"/>
                      </a:cubicBezTo>
                      <a:close/>
                      <a:moveTo>
                        <a:pt x="110" y="405"/>
                      </a:moveTo>
                      <a:cubicBezTo>
                        <a:pt x="110" y="416"/>
                        <a:pt x="110" y="427"/>
                        <a:pt x="110" y="439"/>
                      </a:cubicBezTo>
                      <a:cubicBezTo>
                        <a:pt x="110" y="447"/>
                        <a:pt x="113" y="450"/>
                        <a:pt x="121" y="450"/>
                      </a:cubicBezTo>
                      <a:cubicBezTo>
                        <a:pt x="211" y="450"/>
                        <a:pt x="301" y="450"/>
                        <a:pt x="390" y="450"/>
                      </a:cubicBezTo>
                      <a:cubicBezTo>
                        <a:pt x="392" y="440"/>
                        <a:pt x="400" y="402"/>
                        <a:pt x="379" y="402"/>
                      </a:cubicBezTo>
                      <a:cubicBezTo>
                        <a:pt x="296" y="402"/>
                        <a:pt x="212" y="402"/>
                        <a:pt x="129" y="402"/>
                      </a:cubicBezTo>
                      <a:cubicBezTo>
                        <a:pt x="123" y="402"/>
                        <a:pt x="115" y="404"/>
                        <a:pt x="110" y="405"/>
                      </a:cubicBezTo>
                      <a:close/>
                      <a:moveTo>
                        <a:pt x="110" y="328"/>
                      </a:moveTo>
                      <a:cubicBezTo>
                        <a:pt x="110" y="333"/>
                        <a:pt x="110" y="338"/>
                        <a:pt x="110" y="343"/>
                      </a:cubicBezTo>
                      <a:cubicBezTo>
                        <a:pt x="110" y="351"/>
                        <a:pt x="113" y="351"/>
                        <a:pt x="118" y="357"/>
                      </a:cubicBezTo>
                      <a:cubicBezTo>
                        <a:pt x="205" y="357"/>
                        <a:pt x="292" y="357"/>
                        <a:pt x="379" y="357"/>
                      </a:cubicBezTo>
                      <a:cubicBezTo>
                        <a:pt x="384" y="355"/>
                        <a:pt x="389" y="353"/>
                        <a:pt x="394" y="350"/>
                      </a:cubicBezTo>
                      <a:cubicBezTo>
                        <a:pt x="394" y="344"/>
                        <a:pt x="394" y="338"/>
                        <a:pt x="394" y="332"/>
                      </a:cubicBezTo>
                      <a:cubicBezTo>
                        <a:pt x="394" y="320"/>
                        <a:pt x="390" y="317"/>
                        <a:pt x="387" y="309"/>
                      </a:cubicBezTo>
                      <a:cubicBezTo>
                        <a:pt x="336" y="309"/>
                        <a:pt x="286" y="309"/>
                        <a:pt x="236" y="309"/>
                      </a:cubicBezTo>
                      <a:cubicBezTo>
                        <a:pt x="211" y="309"/>
                        <a:pt x="187" y="309"/>
                        <a:pt x="162" y="309"/>
                      </a:cubicBezTo>
                      <a:cubicBezTo>
                        <a:pt x="131" y="310"/>
                        <a:pt x="110" y="299"/>
                        <a:pt x="110" y="32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65" name="Rectangle 14"/>
              <p:cNvSpPr>
                <a:spLocks noChangeArrowheads="1"/>
              </p:cNvSpPr>
              <p:nvPr/>
            </p:nvSpPr>
            <p:spPr bwMode="auto">
              <a:xfrm>
                <a:off x="5581874" y="3017576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2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66" name="TextBox 59"/>
              <p:cNvSpPr txBox="1">
                <a:spLocks noChangeArrowheads="1"/>
              </p:cNvSpPr>
              <p:nvPr/>
            </p:nvSpPr>
            <p:spPr bwMode="auto">
              <a:xfrm>
                <a:off x="6566161" y="2941376"/>
                <a:ext cx="2416175" cy="4303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硬件部分</a:t>
                </a: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 flipH="1">
              <a:off x="6433491" y="3012031"/>
              <a:ext cx="4171535" cy="80892"/>
              <a:chOff x="2272062" y="2596259"/>
              <a:chExt cx="4173708" cy="80934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3" name="矩形 6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943">
                  <a:lnSpc>
                    <a:spcPct val="120000"/>
                  </a:lnSpc>
                  <a:defRPr/>
                </a:pPr>
                <a:endParaRPr lang="zh-CN" altLang="en-US" sz="1799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5714354" y="4695299"/>
            <a:ext cx="4968875" cy="576262"/>
            <a:chOff x="5714354" y="3382138"/>
            <a:chExt cx="4968875" cy="576262"/>
          </a:xfrm>
        </p:grpSpPr>
        <p:grpSp>
          <p:nvGrpSpPr>
            <p:cNvPr id="70" name="组合 69"/>
            <p:cNvGrpSpPr/>
            <p:nvPr/>
          </p:nvGrpSpPr>
          <p:grpSpPr>
            <a:xfrm>
              <a:off x="5714354" y="3382138"/>
              <a:ext cx="4968875" cy="576262"/>
              <a:chOff x="4753236" y="3654164"/>
              <a:chExt cx="4968875" cy="576262"/>
            </a:xfrm>
          </p:grpSpPr>
          <p:grpSp>
            <p:nvGrpSpPr>
              <p:cNvPr id="74" name="组合 23"/>
              <p:cNvGrpSpPr>
                <a:grpSpLocks/>
              </p:cNvGrpSpPr>
              <p:nvPr/>
            </p:nvGrpSpPr>
            <p:grpSpPr bwMode="auto">
              <a:xfrm>
                <a:off x="4753236" y="3654164"/>
                <a:ext cx="576262" cy="576262"/>
                <a:chOff x="6170389" y="4163727"/>
                <a:chExt cx="576064" cy="576064"/>
              </a:xfrm>
            </p:grpSpPr>
            <p:sp>
              <p:nvSpPr>
                <p:cNvPr id="77" name="圆角矩形 12"/>
                <p:cNvSpPr>
                  <a:spLocks noChangeArrowheads="1"/>
                </p:cNvSpPr>
                <p:nvPr/>
              </p:nvSpPr>
              <p:spPr bwMode="auto">
                <a:xfrm>
                  <a:off x="6170389" y="4163727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8" name="Freeform 12"/>
                <p:cNvSpPr>
                  <a:spLocks noEditPoints="1"/>
                </p:cNvSpPr>
                <p:nvPr/>
              </p:nvSpPr>
              <p:spPr bwMode="auto">
                <a:xfrm>
                  <a:off x="6278404" y="4253861"/>
                  <a:ext cx="378197" cy="364816"/>
                </a:xfrm>
                <a:custGeom>
                  <a:avLst/>
                  <a:gdLst>
                    <a:gd name="T0" fmla="*/ 2147483646 w 1022"/>
                    <a:gd name="T1" fmla="*/ 2147483646 h 973"/>
                    <a:gd name="T2" fmla="*/ 2147483646 w 1022"/>
                    <a:gd name="T3" fmla="*/ 2147483646 h 973"/>
                    <a:gd name="T4" fmla="*/ 2147483646 w 1022"/>
                    <a:gd name="T5" fmla="*/ 2147483646 h 973"/>
                    <a:gd name="T6" fmla="*/ 2147483646 w 1022"/>
                    <a:gd name="T7" fmla="*/ 2147483646 h 973"/>
                    <a:gd name="T8" fmla="*/ 2147483646 w 1022"/>
                    <a:gd name="T9" fmla="*/ 2147483646 h 973"/>
                    <a:gd name="T10" fmla="*/ 2147483646 w 1022"/>
                    <a:gd name="T11" fmla="*/ 2147483646 h 973"/>
                    <a:gd name="T12" fmla="*/ 2147483646 w 1022"/>
                    <a:gd name="T13" fmla="*/ 2147483646 h 973"/>
                    <a:gd name="T14" fmla="*/ 2147483646 w 1022"/>
                    <a:gd name="T15" fmla="*/ 2147483646 h 973"/>
                    <a:gd name="T16" fmla="*/ 2147483646 w 1022"/>
                    <a:gd name="T17" fmla="*/ 2147483646 h 973"/>
                    <a:gd name="T18" fmla="*/ 2147483646 w 1022"/>
                    <a:gd name="T19" fmla="*/ 2147483646 h 973"/>
                    <a:gd name="T20" fmla="*/ 2147483646 w 1022"/>
                    <a:gd name="T21" fmla="*/ 2147483646 h 973"/>
                    <a:gd name="T22" fmla="*/ 2147483646 w 1022"/>
                    <a:gd name="T23" fmla="*/ 2147483646 h 973"/>
                    <a:gd name="T24" fmla="*/ 2147483646 w 1022"/>
                    <a:gd name="T25" fmla="*/ 2147483646 h 973"/>
                    <a:gd name="T26" fmla="*/ 2147483646 w 1022"/>
                    <a:gd name="T27" fmla="*/ 2147483646 h 973"/>
                    <a:gd name="T28" fmla="*/ 2147483646 w 1022"/>
                    <a:gd name="T29" fmla="*/ 2147483646 h 973"/>
                    <a:gd name="T30" fmla="*/ 2147483646 w 1022"/>
                    <a:gd name="T31" fmla="*/ 2147483646 h 973"/>
                    <a:gd name="T32" fmla="*/ 2147483646 w 1022"/>
                    <a:gd name="T33" fmla="*/ 2147483646 h 973"/>
                    <a:gd name="T34" fmla="*/ 2147483646 w 1022"/>
                    <a:gd name="T35" fmla="*/ 2147483646 h 973"/>
                    <a:gd name="T36" fmla="*/ 2147483646 w 1022"/>
                    <a:gd name="T37" fmla="*/ 2147483646 h 973"/>
                    <a:gd name="T38" fmla="*/ 2147483646 w 1022"/>
                    <a:gd name="T39" fmla="*/ 2147483646 h 973"/>
                    <a:gd name="T40" fmla="*/ 2147483646 w 1022"/>
                    <a:gd name="T41" fmla="*/ 2147483646 h 973"/>
                    <a:gd name="T42" fmla="*/ 2147483646 w 1022"/>
                    <a:gd name="T43" fmla="*/ 2147483646 h 973"/>
                    <a:gd name="T44" fmla="*/ 2147483646 w 1022"/>
                    <a:gd name="T45" fmla="*/ 2147483646 h 973"/>
                    <a:gd name="T46" fmla="*/ 2147483646 w 1022"/>
                    <a:gd name="T47" fmla="*/ 2147483646 h 973"/>
                    <a:gd name="T48" fmla="*/ 2147483646 w 1022"/>
                    <a:gd name="T49" fmla="*/ 2147483646 h 973"/>
                    <a:gd name="T50" fmla="*/ 2147483646 w 1022"/>
                    <a:gd name="T51" fmla="*/ 2147483646 h 973"/>
                    <a:gd name="T52" fmla="*/ 2147483646 w 1022"/>
                    <a:gd name="T53" fmla="*/ 2147483646 h 973"/>
                    <a:gd name="T54" fmla="*/ 2147483646 w 1022"/>
                    <a:gd name="T55" fmla="*/ 2147483646 h 973"/>
                    <a:gd name="T56" fmla="*/ 2147483646 w 1022"/>
                    <a:gd name="T57" fmla="*/ 2147483646 h 973"/>
                    <a:gd name="T58" fmla="*/ 2147483646 w 1022"/>
                    <a:gd name="T59" fmla="*/ 2147483646 h 973"/>
                    <a:gd name="T60" fmla="*/ 2147483646 w 1022"/>
                    <a:gd name="T61" fmla="*/ 2147483646 h 973"/>
                    <a:gd name="T62" fmla="*/ 2147483646 w 1022"/>
                    <a:gd name="T63" fmla="*/ 2147483646 h 973"/>
                    <a:gd name="T64" fmla="*/ 2147483646 w 1022"/>
                    <a:gd name="T65" fmla="*/ 2147483646 h 973"/>
                    <a:gd name="T66" fmla="*/ 2147483646 w 1022"/>
                    <a:gd name="T67" fmla="*/ 2147483646 h 973"/>
                    <a:gd name="T68" fmla="*/ 2147483646 w 1022"/>
                    <a:gd name="T69" fmla="*/ 2147483646 h 973"/>
                    <a:gd name="T70" fmla="*/ 2147483646 w 1022"/>
                    <a:gd name="T71" fmla="*/ 2147483646 h 973"/>
                    <a:gd name="T72" fmla="*/ 2147483646 w 1022"/>
                    <a:gd name="T73" fmla="*/ 2147483646 h 973"/>
                    <a:gd name="T74" fmla="*/ 2147483646 w 1022"/>
                    <a:gd name="T75" fmla="*/ 2147483646 h 973"/>
                    <a:gd name="T76" fmla="*/ 2147483646 w 1022"/>
                    <a:gd name="T77" fmla="*/ 2147483646 h 973"/>
                    <a:gd name="T78" fmla="*/ 2147483646 w 1022"/>
                    <a:gd name="T79" fmla="*/ 2147483646 h 973"/>
                    <a:gd name="T80" fmla="*/ 2147483646 w 1022"/>
                    <a:gd name="T81" fmla="*/ 2147483646 h 973"/>
                    <a:gd name="T82" fmla="*/ 2147483646 w 1022"/>
                    <a:gd name="T83" fmla="*/ 2147483646 h 973"/>
                    <a:gd name="T84" fmla="*/ 2147483646 w 1022"/>
                    <a:gd name="T85" fmla="*/ 2147483646 h 973"/>
                    <a:gd name="T86" fmla="*/ 2147483646 w 1022"/>
                    <a:gd name="T87" fmla="*/ 2147483646 h 973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022" h="973">
                      <a:moveTo>
                        <a:pt x="596" y="882"/>
                      </a:moveTo>
                      <a:lnTo>
                        <a:pt x="426" y="882"/>
                      </a:lnTo>
                      <a:cubicBezTo>
                        <a:pt x="414" y="882"/>
                        <a:pt x="403" y="892"/>
                        <a:pt x="403" y="904"/>
                      </a:cubicBezTo>
                      <a:cubicBezTo>
                        <a:pt x="403" y="916"/>
                        <a:pt x="414" y="926"/>
                        <a:pt x="426" y="926"/>
                      </a:cubicBezTo>
                      <a:lnTo>
                        <a:pt x="596" y="926"/>
                      </a:lnTo>
                      <a:cubicBezTo>
                        <a:pt x="609" y="926"/>
                        <a:pt x="619" y="916"/>
                        <a:pt x="619" y="904"/>
                      </a:cubicBezTo>
                      <a:cubicBezTo>
                        <a:pt x="619" y="892"/>
                        <a:pt x="609" y="882"/>
                        <a:pt x="596" y="882"/>
                      </a:cubicBezTo>
                      <a:close/>
                      <a:moveTo>
                        <a:pt x="596" y="813"/>
                      </a:moveTo>
                      <a:lnTo>
                        <a:pt x="596" y="813"/>
                      </a:lnTo>
                      <a:lnTo>
                        <a:pt x="426" y="813"/>
                      </a:lnTo>
                      <a:cubicBezTo>
                        <a:pt x="414" y="813"/>
                        <a:pt x="403" y="823"/>
                        <a:pt x="403" y="835"/>
                      </a:cubicBezTo>
                      <a:cubicBezTo>
                        <a:pt x="403" y="848"/>
                        <a:pt x="414" y="858"/>
                        <a:pt x="426" y="858"/>
                      </a:cubicBezTo>
                      <a:lnTo>
                        <a:pt x="596" y="858"/>
                      </a:lnTo>
                      <a:cubicBezTo>
                        <a:pt x="609" y="858"/>
                        <a:pt x="619" y="848"/>
                        <a:pt x="619" y="835"/>
                      </a:cubicBezTo>
                      <a:cubicBezTo>
                        <a:pt x="619" y="823"/>
                        <a:pt x="609" y="813"/>
                        <a:pt x="596" y="813"/>
                      </a:cubicBezTo>
                      <a:close/>
                      <a:moveTo>
                        <a:pt x="511" y="973"/>
                      </a:moveTo>
                      <a:lnTo>
                        <a:pt x="511" y="973"/>
                      </a:lnTo>
                      <a:lnTo>
                        <a:pt x="585" y="946"/>
                      </a:lnTo>
                      <a:lnTo>
                        <a:pt x="437" y="946"/>
                      </a:lnTo>
                      <a:lnTo>
                        <a:pt x="511" y="973"/>
                      </a:lnTo>
                      <a:close/>
                      <a:moveTo>
                        <a:pt x="514" y="261"/>
                      </a:moveTo>
                      <a:lnTo>
                        <a:pt x="514" y="261"/>
                      </a:lnTo>
                      <a:lnTo>
                        <a:pt x="508" y="261"/>
                      </a:lnTo>
                      <a:cubicBezTo>
                        <a:pt x="384" y="261"/>
                        <a:pt x="272" y="362"/>
                        <a:pt x="272" y="486"/>
                      </a:cubicBezTo>
                      <a:cubicBezTo>
                        <a:pt x="272" y="611"/>
                        <a:pt x="377" y="682"/>
                        <a:pt x="388" y="721"/>
                      </a:cubicBezTo>
                      <a:cubicBezTo>
                        <a:pt x="398" y="759"/>
                        <a:pt x="388" y="778"/>
                        <a:pt x="416" y="787"/>
                      </a:cubicBezTo>
                      <a:cubicBezTo>
                        <a:pt x="444" y="796"/>
                        <a:pt x="508" y="794"/>
                        <a:pt x="508" y="794"/>
                      </a:cubicBezTo>
                      <a:lnTo>
                        <a:pt x="514" y="794"/>
                      </a:lnTo>
                      <a:cubicBezTo>
                        <a:pt x="514" y="794"/>
                        <a:pt x="578" y="796"/>
                        <a:pt x="606" y="787"/>
                      </a:cubicBezTo>
                      <a:cubicBezTo>
                        <a:pt x="634" y="778"/>
                        <a:pt x="624" y="759"/>
                        <a:pt x="634" y="721"/>
                      </a:cubicBezTo>
                      <a:cubicBezTo>
                        <a:pt x="645" y="682"/>
                        <a:pt x="750" y="611"/>
                        <a:pt x="750" y="486"/>
                      </a:cubicBezTo>
                      <a:cubicBezTo>
                        <a:pt x="750" y="362"/>
                        <a:pt x="638" y="261"/>
                        <a:pt x="514" y="261"/>
                      </a:cubicBezTo>
                      <a:close/>
                      <a:moveTo>
                        <a:pt x="201" y="527"/>
                      </a:moveTo>
                      <a:lnTo>
                        <a:pt x="201" y="527"/>
                      </a:lnTo>
                      <a:cubicBezTo>
                        <a:pt x="201" y="509"/>
                        <a:pt x="183" y="495"/>
                        <a:pt x="162" y="495"/>
                      </a:cubicBezTo>
                      <a:lnTo>
                        <a:pt x="39" y="495"/>
                      </a:lnTo>
                      <a:cubicBezTo>
                        <a:pt x="17" y="495"/>
                        <a:pt x="0" y="509"/>
                        <a:pt x="0" y="527"/>
                      </a:cubicBezTo>
                      <a:cubicBezTo>
                        <a:pt x="0" y="544"/>
                        <a:pt x="17" y="558"/>
                        <a:pt x="39" y="558"/>
                      </a:cubicBezTo>
                      <a:lnTo>
                        <a:pt x="162" y="558"/>
                      </a:lnTo>
                      <a:cubicBezTo>
                        <a:pt x="183" y="558"/>
                        <a:pt x="201" y="544"/>
                        <a:pt x="201" y="527"/>
                      </a:cubicBezTo>
                      <a:close/>
                      <a:moveTo>
                        <a:pt x="983" y="495"/>
                      </a:moveTo>
                      <a:lnTo>
                        <a:pt x="983" y="495"/>
                      </a:lnTo>
                      <a:lnTo>
                        <a:pt x="860" y="495"/>
                      </a:lnTo>
                      <a:cubicBezTo>
                        <a:pt x="839" y="495"/>
                        <a:pt x="822" y="509"/>
                        <a:pt x="822" y="527"/>
                      </a:cubicBezTo>
                      <a:cubicBezTo>
                        <a:pt x="822" y="544"/>
                        <a:pt x="839" y="558"/>
                        <a:pt x="860" y="558"/>
                      </a:cubicBezTo>
                      <a:lnTo>
                        <a:pt x="983" y="558"/>
                      </a:lnTo>
                      <a:cubicBezTo>
                        <a:pt x="1005" y="558"/>
                        <a:pt x="1022" y="544"/>
                        <a:pt x="1022" y="527"/>
                      </a:cubicBezTo>
                      <a:cubicBezTo>
                        <a:pt x="1022" y="509"/>
                        <a:pt x="1005" y="495"/>
                        <a:pt x="983" y="495"/>
                      </a:cubicBezTo>
                      <a:close/>
                      <a:moveTo>
                        <a:pt x="782" y="296"/>
                      </a:moveTo>
                      <a:lnTo>
                        <a:pt x="782" y="296"/>
                      </a:lnTo>
                      <a:lnTo>
                        <a:pt x="869" y="209"/>
                      </a:lnTo>
                      <a:cubicBezTo>
                        <a:pt x="885" y="194"/>
                        <a:pt x="887" y="172"/>
                        <a:pt x="874" y="159"/>
                      </a:cubicBezTo>
                      <a:cubicBezTo>
                        <a:pt x="862" y="147"/>
                        <a:pt x="839" y="149"/>
                        <a:pt x="824" y="164"/>
                      </a:cubicBezTo>
                      <a:lnTo>
                        <a:pt x="737" y="251"/>
                      </a:lnTo>
                      <a:cubicBezTo>
                        <a:pt x="722" y="266"/>
                        <a:pt x="720" y="289"/>
                        <a:pt x="732" y="301"/>
                      </a:cubicBezTo>
                      <a:cubicBezTo>
                        <a:pt x="745" y="314"/>
                        <a:pt x="767" y="311"/>
                        <a:pt x="782" y="296"/>
                      </a:cubicBezTo>
                      <a:close/>
                      <a:moveTo>
                        <a:pt x="508" y="201"/>
                      </a:moveTo>
                      <a:lnTo>
                        <a:pt x="508" y="201"/>
                      </a:lnTo>
                      <a:cubicBezTo>
                        <a:pt x="526" y="201"/>
                        <a:pt x="540" y="183"/>
                        <a:pt x="540" y="162"/>
                      </a:cubicBezTo>
                      <a:lnTo>
                        <a:pt x="540" y="39"/>
                      </a:lnTo>
                      <a:cubicBezTo>
                        <a:pt x="540" y="18"/>
                        <a:pt x="526" y="0"/>
                        <a:pt x="508" y="0"/>
                      </a:cubicBezTo>
                      <a:cubicBezTo>
                        <a:pt x="491" y="0"/>
                        <a:pt x="476" y="18"/>
                        <a:pt x="476" y="39"/>
                      </a:cubicBezTo>
                      <a:lnTo>
                        <a:pt x="476" y="162"/>
                      </a:lnTo>
                      <a:cubicBezTo>
                        <a:pt x="476" y="183"/>
                        <a:pt x="491" y="201"/>
                        <a:pt x="508" y="201"/>
                      </a:cubicBezTo>
                      <a:close/>
                      <a:moveTo>
                        <a:pt x="229" y="283"/>
                      </a:moveTo>
                      <a:lnTo>
                        <a:pt x="229" y="283"/>
                      </a:lnTo>
                      <a:cubicBezTo>
                        <a:pt x="244" y="299"/>
                        <a:pt x="267" y="301"/>
                        <a:pt x="279" y="288"/>
                      </a:cubicBezTo>
                      <a:cubicBezTo>
                        <a:pt x="292" y="276"/>
                        <a:pt x="289" y="254"/>
                        <a:pt x="274" y="238"/>
                      </a:cubicBezTo>
                      <a:lnTo>
                        <a:pt x="187" y="151"/>
                      </a:lnTo>
                      <a:cubicBezTo>
                        <a:pt x="172" y="136"/>
                        <a:pt x="149" y="134"/>
                        <a:pt x="137" y="146"/>
                      </a:cubicBezTo>
                      <a:cubicBezTo>
                        <a:pt x="125" y="159"/>
                        <a:pt x="127" y="181"/>
                        <a:pt x="142" y="196"/>
                      </a:cubicBezTo>
                      <a:lnTo>
                        <a:pt x="229" y="283"/>
                      </a:lnTo>
                      <a:close/>
                      <a:moveTo>
                        <a:pt x="240" y="756"/>
                      </a:moveTo>
                      <a:lnTo>
                        <a:pt x="240" y="756"/>
                      </a:lnTo>
                      <a:lnTo>
                        <a:pt x="153" y="843"/>
                      </a:lnTo>
                      <a:cubicBezTo>
                        <a:pt x="137" y="859"/>
                        <a:pt x="135" y="881"/>
                        <a:pt x="148" y="894"/>
                      </a:cubicBezTo>
                      <a:cubicBezTo>
                        <a:pt x="160" y="906"/>
                        <a:pt x="183" y="904"/>
                        <a:pt x="198" y="889"/>
                      </a:cubicBezTo>
                      <a:lnTo>
                        <a:pt x="285" y="802"/>
                      </a:lnTo>
                      <a:cubicBezTo>
                        <a:pt x="300" y="786"/>
                        <a:pt x="302" y="764"/>
                        <a:pt x="290" y="751"/>
                      </a:cubicBezTo>
                      <a:cubicBezTo>
                        <a:pt x="277" y="739"/>
                        <a:pt x="255" y="741"/>
                        <a:pt x="240" y="756"/>
                      </a:cubicBezTo>
                      <a:close/>
                      <a:moveTo>
                        <a:pt x="793" y="769"/>
                      </a:moveTo>
                      <a:lnTo>
                        <a:pt x="793" y="769"/>
                      </a:lnTo>
                      <a:cubicBezTo>
                        <a:pt x="778" y="754"/>
                        <a:pt x="755" y="752"/>
                        <a:pt x="743" y="764"/>
                      </a:cubicBezTo>
                      <a:cubicBezTo>
                        <a:pt x="731" y="777"/>
                        <a:pt x="733" y="799"/>
                        <a:pt x="748" y="814"/>
                      </a:cubicBezTo>
                      <a:lnTo>
                        <a:pt x="835" y="901"/>
                      </a:lnTo>
                      <a:cubicBezTo>
                        <a:pt x="850" y="916"/>
                        <a:pt x="873" y="919"/>
                        <a:pt x="885" y="906"/>
                      </a:cubicBezTo>
                      <a:cubicBezTo>
                        <a:pt x="897" y="894"/>
                        <a:pt x="895" y="871"/>
                        <a:pt x="880" y="856"/>
                      </a:cubicBezTo>
                      <a:lnTo>
                        <a:pt x="793" y="76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75" name="Rectangle 14"/>
              <p:cNvSpPr>
                <a:spLocks noChangeArrowheads="1"/>
              </p:cNvSpPr>
              <p:nvPr/>
            </p:nvSpPr>
            <p:spPr bwMode="auto">
              <a:xfrm>
                <a:off x="5581874" y="3809739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3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76" name="TextBox 59"/>
              <p:cNvSpPr txBox="1">
                <a:spLocks noChangeArrowheads="1"/>
              </p:cNvSpPr>
              <p:nvPr/>
            </p:nvSpPr>
            <p:spPr bwMode="auto">
              <a:xfrm>
                <a:off x="6566161" y="3744651"/>
                <a:ext cx="3155950" cy="4303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软件部分</a:t>
                </a: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flipH="1">
              <a:off x="6433491" y="3876848"/>
              <a:ext cx="4171535" cy="80892"/>
              <a:chOff x="2272062" y="2596259"/>
              <a:chExt cx="4173708" cy="80934"/>
            </a:xfrm>
          </p:grpSpPr>
          <p:cxnSp>
            <p:nvCxnSpPr>
              <p:cNvPr id="72" name="直接连接符 7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73" name="矩形 7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943">
                  <a:lnSpc>
                    <a:spcPct val="120000"/>
                  </a:lnSpc>
                  <a:defRPr/>
                </a:pPr>
                <a:endParaRPr lang="zh-CN" altLang="en-US" sz="1799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7384026" y="827314"/>
            <a:ext cx="3144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123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8" y="752801"/>
            <a:ext cx="4760146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训练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A7D0D8-C7A3-4C9F-BF88-47CA71275C97}"/>
              </a:ext>
            </a:extLst>
          </p:cNvPr>
          <p:cNvSpPr txBox="1"/>
          <p:nvPr/>
        </p:nvSpPr>
        <p:spPr>
          <a:xfrm>
            <a:off x="1167770" y="1816100"/>
            <a:ext cx="93041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使用当前最新模型（策略价值网络）通过自我对局收集数盘游戏的数据，收集的数据包括</a:t>
            </a:r>
            <a:endParaRPr lang="en-US" altLang="zh-CN" dirty="0"/>
          </a:p>
          <a:p>
            <a:r>
              <a:rPr lang="zh-CN" altLang="en-US" dirty="0"/>
              <a:t>每一步的游戏状态，每一步各个走法的概率，最后的赢家。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17AE07-7F28-47D1-BBA4-1835D1EA359A}"/>
              </a:ext>
            </a:extLst>
          </p:cNvPr>
          <p:cNvSpPr txBox="1"/>
          <p:nvPr/>
        </p:nvSpPr>
        <p:spPr>
          <a:xfrm>
            <a:off x="1167770" y="2835899"/>
            <a:ext cx="3591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通过镜像、旋转的方式扩充数据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8753EE-8FE9-49DD-B233-0F032B4F20D2}"/>
              </a:ext>
            </a:extLst>
          </p:cNvPr>
          <p:cNvSpPr txBox="1"/>
          <p:nvPr/>
        </p:nvSpPr>
        <p:spPr>
          <a:xfrm>
            <a:off x="1167770" y="3770108"/>
            <a:ext cx="3821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通过这些数据训练，更新网络参数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11D3E4E-E48A-4036-97DD-EE2C303B4AB0}"/>
              </a:ext>
            </a:extLst>
          </p:cNvPr>
          <p:cNvSpPr txBox="1"/>
          <p:nvPr/>
        </p:nvSpPr>
        <p:spPr>
          <a:xfrm>
            <a:off x="1167770" y="4704317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回到第一步</a:t>
            </a:r>
          </a:p>
        </p:txBody>
      </p:sp>
    </p:spTree>
    <p:extLst>
      <p:ext uri="{BB962C8B-B14F-4D97-AF65-F5344CB8AC3E}">
        <p14:creationId xmlns:p14="http://schemas.microsoft.com/office/powerpoint/2010/main" val="336033427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8" y="752801"/>
            <a:ext cx="4760146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训练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B9B828-3022-45E8-9B52-770F1DAA7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700" y="1408265"/>
            <a:ext cx="5340350" cy="41849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A7282C7-DB28-4B2C-948D-86EC85A0C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714332"/>
            <a:ext cx="6864350" cy="419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2419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FCC15-7B78-4A52-9346-3734D78B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F43C54-12AF-4A38-8D72-CB1CDE306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536" y="1606550"/>
            <a:ext cx="8711013" cy="423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43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1565C3-CCC2-4189-825D-1BE0F8AE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A0AC50-1E3A-41ED-90F7-A88AC40F4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583" y="1545120"/>
            <a:ext cx="4817717" cy="28473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CFCE292-8A79-4ACB-8F9A-5E73BD17A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125" y="1545120"/>
            <a:ext cx="4873292" cy="296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27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4" name="文本框 23"/>
          <p:cNvSpPr txBox="1"/>
          <p:nvPr/>
        </p:nvSpPr>
        <p:spPr>
          <a:xfrm>
            <a:off x="2891813" y="2443843"/>
            <a:ext cx="163057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04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388836" y="3153351"/>
            <a:ext cx="423830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效果展示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677705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538636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351857965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2E1285-1345-4407-9698-DC3E954477D4}"/>
              </a:ext>
            </a:extLst>
          </p:cNvPr>
          <p:cNvSpPr txBox="1"/>
          <p:nvPr/>
        </p:nvSpPr>
        <p:spPr>
          <a:xfrm>
            <a:off x="5243056" y="2654300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/>
              <a:t>完</a:t>
            </a:r>
          </a:p>
        </p:txBody>
      </p:sp>
    </p:spTree>
    <p:extLst>
      <p:ext uri="{BB962C8B-B14F-4D97-AF65-F5344CB8AC3E}">
        <p14:creationId xmlns:p14="http://schemas.microsoft.com/office/powerpoint/2010/main" val="111740546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4" name="文本框 23"/>
          <p:cNvSpPr txBox="1"/>
          <p:nvPr/>
        </p:nvSpPr>
        <p:spPr>
          <a:xfrm>
            <a:off x="3051312" y="2443843"/>
            <a:ext cx="131157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503971" y="3069277"/>
            <a:ext cx="423830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总体设计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552445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478582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项目描述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3E8BA6C-DFA2-4513-9746-235BD4CA4053}"/>
              </a:ext>
            </a:extLst>
          </p:cNvPr>
          <p:cNvSpPr txBox="1"/>
          <p:nvPr/>
        </p:nvSpPr>
        <p:spPr>
          <a:xfrm>
            <a:off x="1406898" y="3113789"/>
            <a:ext cx="97696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五子棋是一项老少皆宜，流行度很广的棋类项目；它具有易学难精的特点，几乎每个人都可以</a:t>
            </a:r>
            <a:endParaRPr lang="en-US" altLang="zh-CN" dirty="0"/>
          </a:p>
          <a:p>
            <a:r>
              <a:rPr lang="zh-CN" altLang="en-US" dirty="0"/>
              <a:t>很快上手五子棋，但是精通五子棋的人却很少。其实，五子棋的规则虽然简单，其变化却多种</a:t>
            </a:r>
            <a:endParaRPr lang="en-US" altLang="zh-CN" dirty="0"/>
          </a:p>
          <a:p>
            <a:r>
              <a:rPr lang="zh-CN" altLang="en-US" dirty="0"/>
              <a:t>多样，这也正是其魅力所在。</a:t>
            </a:r>
            <a:endParaRPr lang="en-US" altLang="zh-CN" dirty="0"/>
          </a:p>
          <a:p>
            <a:r>
              <a:rPr lang="zh-CN" altLang="en-US" dirty="0"/>
              <a:t>本项目在一块</a:t>
            </a:r>
            <a:r>
              <a:rPr lang="en-US" altLang="zh-CN" dirty="0"/>
              <a:t>stm32</a:t>
            </a:r>
            <a:r>
              <a:rPr lang="zh-CN" altLang="en-US" dirty="0"/>
              <a:t>开发板上实现了五子棋人机对战系统。玩家可以通过开发板的触摸屏进行人</a:t>
            </a:r>
            <a:endParaRPr lang="en-US" altLang="zh-CN" dirty="0"/>
          </a:p>
          <a:p>
            <a:r>
              <a:rPr lang="zh-CN" altLang="en-US" dirty="0"/>
              <a:t>机交互，同时为了保证电脑的棋力有足够的强度，电脑</a:t>
            </a:r>
            <a:r>
              <a:rPr lang="en-US" altLang="zh-CN" dirty="0"/>
              <a:t>AI</a:t>
            </a:r>
            <a:r>
              <a:rPr lang="zh-CN" altLang="en-US" dirty="0"/>
              <a:t>使用了强化学习算法进行训练。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21676CA-8372-40EB-BC18-37A5173B572B}"/>
              </a:ext>
            </a:extLst>
          </p:cNvPr>
          <p:cNvSpPr txBox="1"/>
          <p:nvPr/>
        </p:nvSpPr>
        <p:spPr>
          <a:xfrm>
            <a:off x="1406898" y="1897552"/>
            <a:ext cx="8659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基于</a:t>
            </a:r>
            <a:r>
              <a:rPr lang="en-US" altLang="zh-CN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STM32</a:t>
            </a:r>
            <a:r>
              <a:rPr lang="zh-CN" altLang="en-US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开发板的五子棋人机对战系统</a:t>
            </a:r>
          </a:p>
        </p:txBody>
      </p:sp>
    </p:spTree>
    <p:extLst>
      <p:ext uri="{BB962C8B-B14F-4D97-AF65-F5344CB8AC3E}">
        <p14:creationId xmlns:p14="http://schemas.microsoft.com/office/powerpoint/2010/main" val="8899171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硬件平台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B0A3EB-15FD-4D2E-BEAD-2F2576FF8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916898" y="1189335"/>
            <a:ext cx="2609564" cy="3479418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1707847F-7AA8-438D-B6AA-FFB095A2B422}"/>
              </a:ext>
            </a:extLst>
          </p:cNvPr>
          <p:cNvSpPr txBox="1"/>
          <p:nvPr/>
        </p:nvSpPr>
        <p:spPr>
          <a:xfrm>
            <a:off x="5152953" y="1624262"/>
            <a:ext cx="60982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处理器（ </a:t>
            </a:r>
            <a:r>
              <a:rPr lang="en-US" altLang="zh-CN" dirty="0"/>
              <a:t>MCU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 </a:t>
            </a:r>
            <a:r>
              <a:rPr lang="en-US" altLang="zh-CN" dirty="0"/>
              <a:t>HDU-EID-V1</a:t>
            </a:r>
            <a:r>
              <a:rPr lang="zh-CN" altLang="en-US" dirty="0"/>
              <a:t>开发板的处理器是</a:t>
            </a:r>
            <a:r>
              <a:rPr lang="en-US" altLang="zh-CN" dirty="0"/>
              <a:t>STM32F207VCT6</a:t>
            </a:r>
            <a:r>
              <a:rPr lang="zh-CN" altLang="en-US" dirty="0"/>
              <a:t>，该处理器基于</a:t>
            </a:r>
            <a:r>
              <a:rPr lang="en-US" altLang="zh-CN" dirty="0"/>
              <a:t>ARM V7</a:t>
            </a:r>
            <a:r>
              <a:rPr lang="zh-CN" altLang="en-US" dirty="0"/>
              <a:t>架构的 </a:t>
            </a:r>
            <a:r>
              <a:rPr lang="en-US" altLang="zh-CN" dirty="0"/>
              <a:t>Cortex-M3</a:t>
            </a:r>
            <a:r>
              <a:rPr lang="zh-CN" altLang="en-US" dirty="0"/>
              <a:t>内核，主频 </a:t>
            </a:r>
            <a:r>
              <a:rPr lang="en-US" altLang="zh-CN" dirty="0"/>
              <a:t>120Mhz</a:t>
            </a:r>
            <a:r>
              <a:rPr lang="zh-CN" altLang="en-US" dirty="0"/>
              <a:t>，内部含有 </a:t>
            </a:r>
            <a:r>
              <a:rPr lang="en-US" altLang="zh-CN" dirty="0"/>
              <a:t>256K</a:t>
            </a:r>
            <a:r>
              <a:rPr lang="zh-CN" altLang="en-US" dirty="0"/>
              <a:t>字节的 </a:t>
            </a:r>
            <a:r>
              <a:rPr lang="en-US" altLang="zh-CN" dirty="0"/>
              <a:t>FLASH </a:t>
            </a:r>
            <a:r>
              <a:rPr lang="zh-CN" altLang="en-US" dirty="0"/>
              <a:t>和 </a:t>
            </a:r>
            <a:r>
              <a:rPr lang="en-US" altLang="zh-CN" dirty="0"/>
              <a:t>128K </a:t>
            </a:r>
            <a:r>
              <a:rPr lang="zh-CN" altLang="en-US" dirty="0"/>
              <a:t>字节的 </a:t>
            </a:r>
            <a:r>
              <a:rPr lang="en-US" altLang="zh-CN" dirty="0"/>
              <a:t>SRAM</a:t>
            </a:r>
            <a:r>
              <a:rPr lang="zh-CN" altLang="en-US" dirty="0"/>
              <a:t>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6689B10-D262-4EBF-ADAB-0AC43AC533DD}"/>
              </a:ext>
            </a:extLst>
          </p:cNvPr>
          <p:cNvSpPr txBox="1"/>
          <p:nvPr/>
        </p:nvSpPr>
        <p:spPr>
          <a:xfrm>
            <a:off x="5152953" y="3110080"/>
            <a:ext cx="60982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 TFT LCD </a:t>
            </a:r>
            <a:r>
              <a:rPr lang="zh-CN" altLang="en-US" dirty="0"/>
              <a:t>触摸屏接口 </a:t>
            </a:r>
            <a:endParaRPr lang="en-US" altLang="zh-CN" dirty="0"/>
          </a:p>
          <a:p>
            <a:r>
              <a:rPr lang="en-US" altLang="zh-CN" dirty="0"/>
              <a:t>HDU-EID-V1</a:t>
            </a:r>
            <a:r>
              <a:rPr lang="zh-CN" altLang="en-US" dirty="0"/>
              <a:t>开发板含一个</a:t>
            </a:r>
            <a:r>
              <a:rPr lang="en-US" altLang="zh-CN" dirty="0"/>
              <a:t>LCD</a:t>
            </a:r>
            <a:r>
              <a:rPr lang="zh-CN" altLang="en-US" dirty="0"/>
              <a:t>液晶屏和一个电阻触摸屏接口，</a:t>
            </a:r>
            <a:r>
              <a:rPr lang="en-US" altLang="zh-CN" dirty="0"/>
              <a:t>LCD</a:t>
            </a:r>
            <a:r>
              <a:rPr lang="zh-CN" altLang="en-US" dirty="0"/>
              <a:t>分辨率为</a:t>
            </a:r>
            <a:r>
              <a:rPr lang="en-US" altLang="zh-CN" dirty="0"/>
              <a:t>320 *240</a:t>
            </a:r>
            <a:r>
              <a:rPr lang="zh-CN" altLang="en-US" dirty="0"/>
              <a:t>，每个像素点为 </a:t>
            </a:r>
            <a:r>
              <a:rPr lang="en-US" altLang="zh-CN" dirty="0"/>
              <a:t>16 </a:t>
            </a:r>
            <a:r>
              <a:rPr lang="zh-CN" altLang="en-US" dirty="0"/>
              <a:t>位色。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8F0A744-7D26-44E1-BCFE-AE4CDCC25768}"/>
              </a:ext>
            </a:extLst>
          </p:cNvPr>
          <p:cNvSpPr txBox="1"/>
          <p:nvPr/>
        </p:nvSpPr>
        <p:spPr>
          <a:xfrm>
            <a:off x="5152953" y="4233826"/>
            <a:ext cx="60982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3. JTAG/SWD</a:t>
            </a:r>
            <a:r>
              <a:rPr lang="zh-CN" altLang="en-US" dirty="0"/>
              <a:t>仿真调试 </a:t>
            </a:r>
            <a:endParaRPr lang="en-US" altLang="zh-CN" dirty="0"/>
          </a:p>
          <a:p>
            <a:r>
              <a:rPr lang="en-US" altLang="zh-CN" dirty="0"/>
              <a:t>HDU-EID-V1 </a:t>
            </a:r>
            <a:r>
              <a:rPr lang="zh-CN" altLang="en-US" dirty="0"/>
              <a:t>开发板提供标准的 </a:t>
            </a:r>
            <a:r>
              <a:rPr lang="en-US" altLang="zh-CN" dirty="0"/>
              <a:t>20 </a:t>
            </a:r>
            <a:r>
              <a:rPr lang="zh-CN" altLang="en-US" dirty="0"/>
              <a:t>针 </a:t>
            </a:r>
            <a:r>
              <a:rPr lang="en-US" altLang="zh-CN" dirty="0"/>
              <a:t>JTAG</a:t>
            </a:r>
            <a:r>
              <a:rPr lang="zh-CN" altLang="en-US" dirty="0"/>
              <a:t>接口封装，可以直接和</a:t>
            </a:r>
            <a:r>
              <a:rPr lang="en-US" altLang="zh-CN" dirty="0"/>
              <a:t>ULINK </a:t>
            </a:r>
            <a:r>
              <a:rPr lang="zh-CN" altLang="en-US" dirty="0"/>
              <a:t>或者 </a:t>
            </a:r>
            <a:r>
              <a:rPr lang="en-US" altLang="zh-CN" dirty="0"/>
              <a:t>JLINK </a:t>
            </a:r>
            <a:r>
              <a:rPr lang="zh-CN" altLang="en-US" dirty="0"/>
              <a:t>等</a:t>
            </a:r>
          </a:p>
          <a:p>
            <a:r>
              <a:rPr lang="zh-CN" altLang="en-US" dirty="0"/>
              <a:t>主流仿真器连接，与</a:t>
            </a:r>
            <a:r>
              <a:rPr lang="en-US" altLang="zh-CN" dirty="0"/>
              <a:t>MCU </a:t>
            </a:r>
            <a:r>
              <a:rPr lang="zh-CN" altLang="en-US" dirty="0"/>
              <a:t>芯片连接固定为 </a:t>
            </a:r>
            <a:r>
              <a:rPr lang="en-US" altLang="zh-CN" dirty="0"/>
              <a:t>SWD </a:t>
            </a:r>
            <a:r>
              <a:rPr lang="zh-CN" altLang="en-US" dirty="0"/>
              <a:t>接口。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C897EA2-9CDB-46E6-9D1B-AA39469FF247}"/>
              </a:ext>
            </a:extLst>
          </p:cNvPr>
          <p:cNvSpPr txBox="1"/>
          <p:nvPr/>
        </p:nvSpPr>
        <p:spPr>
          <a:xfrm>
            <a:off x="1027840" y="4519315"/>
            <a:ext cx="377104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4. RS-232C </a:t>
            </a:r>
            <a:r>
              <a:rPr lang="zh-CN" altLang="en-US" dirty="0"/>
              <a:t>串口 </a:t>
            </a:r>
            <a:endParaRPr lang="en-US" altLang="zh-CN" dirty="0"/>
          </a:p>
          <a:p>
            <a:r>
              <a:rPr lang="en-US" altLang="zh-CN" dirty="0"/>
              <a:t>HDU-EID-V1 </a:t>
            </a:r>
            <a:r>
              <a:rPr lang="zh-CN" altLang="en-US" dirty="0"/>
              <a:t>开发板提供两个 </a:t>
            </a:r>
            <a:r>
              <a:rPr lang="en-US" altLang="zh-CN" dirty="0"/>
              <a:t>3 </a:t>
            </a:r>
            <a:r>
              <a:rPr lang="zh-CN" altLang="en-US" dirty="0"/>
              <a:t>线串口，采用</a:t>
            </a:r>
            <a:r>
              <a:rPr lang="en-US" altLang="zh-CN" dirty="0"/>
              <a:t>MAX3232 </a:t>
            </a:r>
            <a:r>
              <a:rPr lang="zh-CN" altLang="en-US" dirty="0"/>
              <a:t>实现串口电平的转换，接口方</a:t>
            </a:r>
          </a:p>
          <a:p>
            <a:r>
              <a:rPr lang="zh-CN" altLang="en-US" dirty="0"/>
              <a:t>式为</a:t>
            </a:r>
            <a:r>
              <a:rPr lang="en-US" altLang="zh-CN" dirty="0"/>
              <a:t>DB9 </a:t>
            </a:r>
            <a:r>
              <a:rPr lang="zh-CN" altLang="en-US" dirty="0"/>
              <a:t>公头。</a:t>
            </a:r>
          </a:p>
        </p:txBody>
      </p:sp>
    </p:spTree>
    <p:extLst>
      <p:ext uri="{BB962C8B-B14F-4D97-AF65-F5344CB8AC3E}">
        <p14:creationId xmlns:p14="http://schemas.microsoft.com/office/powerpoint/2010/main" val="10135803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困难和解决方案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D41D89-2350-4EBB-B15D-4B973F3670AA}"/>
              </a:ext>
            </a:extLst>
          </p:cNvPr>
          <p:cNvSpPr txBox="1"/>
          <p:nvPr/>
        </p:nvSpPr>
        <p:spPr>
          <a:xfrm>
            <a:off x="1211169" y="2014430"/>
            <a:ext cx="97696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困难：</a:t>
            </a:r>
            <a:endParaRPr lang="en-US" altLang="zh-CN" dirty="0"/>
          </a:p>
          <a:p>
            <a:r>
              <a:rPr lang="zh-CN" altLang="en-US" dirty="0"/>
              <a:t>从前面的介绍中可以看出来，</a:t>
            </a:r>
            <a:r>
              <a:rPr lang="en-US" altLang="zh-CN" dirty="0"/>
              <a:t>stm32</a:t>
            </a:r>
            <a:r>
              <a:rPr lang="zh-CN" altLang="en-US" dirty="0"/>
              <a:t>板卡的处理器和存储器都非常有限；在计算资源和存储资源</a:t>
            </a:r>
            <a:endParaRPr lang="en-US" altLang="zh-CN" dirty="0"/>
          </a:p>
          <a:p>
            <a:r>
              <a:rPr lang="zh-CN" altLang="en-US" dirty="0"/>
              <a:t>都不足的情况下，怎么运行人工智能算法呢？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9B78C4-AF5B-45DA-BF39-080933786BC5}"/>
              </a:ext>
            </a:extLst>
          </p:cNvPr>
          <p:cNvSpPr txBox="1"/>
          <p:nvPr/>
        </p:nvSpPr>
        <p:spPr>
          <a:xfrm>
            <a:off x="1211169" y="3597075"/>
            <a:ext cx="96712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解决方案：</a:t>
            </a:r>
            <a:endParaRPr lang="en-US" altLang="zh-CN" dirty="0"/>
          </a:p>
          <a:p>
            <a:r>
              <a:rPr lang="zh-CN" altLang="en-US" dirty="0"/>
              <a:t>通过串口把板卡和</a:t>
            </a:r>
            <a:r>
              <a:rPr lang="en-US" altLang="zh-CN" dirty="0"/>
              <a:t>PC</a:t>
            </a:r>
            <a:r>
              <a:rPr lang="zh-CN" altLang="en-US" dirty="0"/>
              <a:t>机相连，实现串口通信，将人工智能算法运行在</a:t>
            </a:r>
            <a:r>
              <a:rPr lang="en-US" altLang="zh-CN" dirty="0"/>
              <a:t>PC</a:t>
            </a:r>
            <a:r>
              <a:rPr lang="zh-CN" altLang="en-US" dirty="0"/>
              <a:t>机上，这样板卡上只需</a:t>
            </a:r>
            <a:endParaRPr lang="en-US" altLang="zh-CN" dirty="0"/>
          </a:p>
          <a:p>
            <a:r>
              <a:rPr lang="zh-CN" altLang="en-US" dirty="0"/>
              <a:t>运行少量代码，通过</a:t>
            </a:r>
            <a:r>
              <a:rPr lang="en-US" altLang="zh-CN" dirty="0"/>
              <a:t>PC</a:t>
            </a:r>
            <a:r>
              <a:rPr lang="zh-CN" altLang="en-US" dirty="0"/>
              <a:t>机和板卡交互实现下五子棋。</a:t>
            </a:r>
          </a:p>
        </p:txBody>
      </p:sp>
    </p:spTree>
    <p:extLst>
      <p:ext uri="{BB962C8B-B14F-4D97-AF65-F5344CB8AC3E}">
        <p14:creationId xmlns:p14="http://schemas.microsoft.com/office/powerpoint/2010/main" val="24618349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7" y="752801"/>
            <a:ext cx="7929607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程序逻辑框架（</a:t>
            </a:r>
            <a:r>
              <a:rPr lang="en-US" altLang="zh-CN" dirty="0"/>
              <a:t>state</a:t>
            </a:r>
            <a:r>
              <a:rPr lang="zh-CN" altLang="en-US" dirty="0"/>
              <a:t>， </a:t>
            </a:r>
            <a:r>
              <a:rPr lang="en-US" altLang="zh-CN" dirty="0"/>
              <a:t>event</a:t>
            </a:r>
            <a:r>
              <a:rPr lang="zh-CN" altLang="en-US" dirty="0"/>
              <a:t>，</a:t>
            </a:r>
            <a:r>
              <a:rPr lang="en-US" altLang="zh-CN" dirty="0"/>
              <a:t>action</a:t>
            </a:r>
            <a:r>
              <a:rPr lang="zh-CN" altLang="en-US" dirty="0"/>
              <a:t>）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0237F50-320C-4DC9-A9D9-E849E105EBF3}"/>
              </a:ext>
            </a:extLst>
          </p:cNvPr>
          <p:cNvSpPr/>
          <p:nvPr/>
        </p:nvSpPr>
        <p:spPr>
          <a:xfrm>
            <a:off x="3042024" y="1675762"/>
            <a:ext cx="1546917" cy="680644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阻塞等待玩家信号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343146A-E975-48FF-AC90-FC7242A345CB}"/>
              </a:ext>
            </a:extLst>
          </p:cNvPr>
          <p:cNvCxnSpPr>
            <a:stCxn id="8" idx="2"/>
          </p:cNvCxnSpPr>
          <p:nvPr/>
        </p:nvCxnSpPr>
        <p:spPr>
          <a:xfrm flipH="1">
            <a:off x="3815482" y="2356406"/>
            <a:ext cx="1" cy="9212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D64C303-70C1-4BF2-A089-B8DC5CFCB4A2}"/>
              </a:ext>
            </a:extLst>
          </p:cNvPr>
          <p:cNvSpPr/>
          <p:nvPr/>
        </p:nvSpPr>
        <p:spPr>
          <a:xfrm>
            <a:off x="3042023" y="3277680"/>
            <a:ext cx="1546915" cy="6187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阻塞等待</a:t>
            </a:r>
            <a:r>
              <a:rPr lang="en-US" altLang="zh-CN" dirty="0"/>
              <a:t>PC</a:t>
            </a:r>
            <a:r>
              <a:rPr lang="zh-CN" altLang="en-US" dirty="0"/>
              <a:t>机信号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3FC0E9D-583F-4474-B7C2-39A864826252}"/>
              </a:ext>
            </a:extLst>
          </p:cNvPr>
          <p:cNvSpPr txBox="1"/>
          <p:nvPr/>
        </p:nvSpPr>
        <p:spPr>
          <a:xfrm>
            <a:off x="2010746" y="2602650"/>
            <a:ext cx="180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检测到触摸坐标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DAA3B39-B4CA-4EAD-AD5E-126D2351B9AB}"/>
              </a:ext>
            </a:extLst>
          </p:cNvPr>
          <p:cNvSpPr txBox="1"/>
          <p:nvPr/>
        </p:nvSpPr>
        <p:spPr>
          <a:xfrm>
            <a:off x="3862081" y="2632377"/>
            <a:ext cx="2965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绘制棋子，向</a:t>
            </a:r>
            <a:r>
              <a:rPr lang="en-US" altLang="zh-CN" dirty="0"/>
              <a:t>PC</a:t>
            </a:r>
            <a:r>
              <a:rPr lang="zh-CN" altLang="en-US" dirty="0"/>
              <a:t>机发送坐标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C3BB357C-592B-438B-A860-B671FBEC4456}"/>
              </a:ext>
            </a:extLst>
          </p:cNvPr>
          <p:cNvCxnSpPr>
            <a:stCxn id="13" idx="2"/>
          </p:cNvCxnSpPr>
          <p:nvPr/>
        </p:nvCxnSpPr>
        <p:spPr>
          <a:xfrm flipH="1">
            <a:off x="3815480" y="3896447"/>
            <a:ext cx="1" cy="1161907"/>
          </a:xfrm>
          <a:prstGeom prst="line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6120436-88D5-4620-BA19-3F27A3F5BA7D}"/>
              </a:ext>
            </a:extLst>
          </p:cNvPr>
          <p:cNvCxnSpPr/>
          <p:nvPr/>
        </p:nvCxnSpPr>
        <p:spPr>
          <a:xfrm flipH="1">
            <a:off x="1703373" y="5058354"/>
            <a:ext cx="2112107" cy="0"/>
          </a:xfrm>
          <a:prstGeom prst="line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8897344-331E-4DC8-B844-599ED93C921C}"/>
              </a:ext>
            </a:extLst>
          </p:cNvPr>
          <p:cNvCxnSpPr/>
          <p:nvPr/>
        </p:nvCxnSpPr>
        <p:spPr>
          <a:xfrm flipV="1">
            <a:off x="1703373" y="2016084"/>
            <a:ext cx="0" cy="304227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96E518C5-0B81-4D2B-BD87-3EC4CF08B1A4}"/>
              </a:ext>
            </a:extLst>
          </p:cNvPr>
          <p:cNvCxnSpPr>
            <a:endCxn id="8" idx="1"/>
          </p:cNvCxnSpPr>
          <p:nvPr/>
        </p:nvCxnSpPr>
        <p:spPr>
          <a:xfrm>
            <a:off x="1703373" y="2016084"/>
            <a:ext cx="133865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0B3ED7A6-D72A-43AE-BF02-A01E0CF2233A}"/>
              </a:ext>
            </a:extLst>
          </p:cNvPr>
          <p:cNvSpPr txBox="1"/>
          <p:nvPr/>
        </p:nvSpPr>
        <p:spPr>
          <a:xfrm>
            <a:off x="1924482" y="4633055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收到</a:t>
            </a:r>
            <a:r>
              <a:rPr lang="en-US" altLang="zh-CN" dirty="0"/>
              <a:t>PC</a:t>
            </a:r>
            <a:r>
              <a:rPr lang="zh-CN" altLang="en-US" dirty="0"/>
              <a:t>发来坐标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113268B-0C50-4661-96A9-978766AC1386}"/>
              </a:ext>
            </a:extLst>
          </p:cNvPr>
          <p:cNvSpPr txBox="1"/>
          <p:nvPr/>
        </p:nvSpPr>
        <p:spPr>
          <a:xfrm>
            <a:off x="2276341" y="52360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绘制棋子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A8C7DDE9-1485-49F7-9084-7299D5780173}"/>
              </a:ext>
            </a:extLst>
          </p:cNvPr>
          <p:cNvSpPr/>
          <p:nvPr/>
        </p:nvSpPr>
        <p:spPr>
          <a:xfrm>
            <a:off x="7810874" y="2431287"/>
            <a:ext cx="1863304" cy="77151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阻塞等待</a:t>
            </a:r>
            <a:r>
              <a:rPr lang="en-US" altLang="zh-CN" dirty="0"/>
              <a:t>stm32</a:t>
            </a:r>
            <a:r>
              <a:rPr lang="zh-CN" altLang="en-US" dirty="0"/>
              <a:t>信号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3335C875-6A6A-4E42-9640-7FA27595CB75}"/>
              </a:ext>
            </a:extLst>
          </p:cNvPr>
          <p:cNvCxnSpPr/>
          <p:nvPr/>
        </p:nvCxnSpPr>
        <p:spPr>
          <a:xfrm>
            <a:off x="6827958" y="2787316"/>
            <a:ext cx="96615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745DE883-E240-401E-85E7-640487550D76}"/>
              </a:ext>
            </a:extLst>
          </p:cNvPr>
          <p:cNvCxnSpPr>
            <a:stCxn id="32" idx="2"/>
          </p:cNvCxnSpPr>
          <p:nvPr/>
        </p:nvCxnSpPr>
        <p:spPr>
          <a:xfrm>
            <a:off x="8742526" y="3202799"/>
            <a:ext cx="0" cy="1150913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65402915-E4E2-4D15-80F9-A672946EB940}"/>
              </a:ext>
            </a:extLst>
          </p:cNvPr>
          <p:cNvCxnSpPr/>
          <p:nvPr/>
        </p:nvCxnSpPr>
        <p:spPr>
          <a:xfrm>
            <a:off x="8742526" y="4353712"/>
            <a:ext cx="1656273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78A47688-B9F3-409D-8470-5BF073A39469}"/>
              </a:ext>
            </a:extLst>
          </p:cNvPr>
          <p:cNvCxnSpPr/>
          <p:nvPr/>
        </p:nvCxnSpPr>
        <p:spPr>
          <a:xfrm flipV="1">
            <a:off x="10398799" y="2803865"/>
            <a:ext cx="0" cy="1566396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8E60149E-8D76-45EF-A554-E3508A9D5EE5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9674178" y="2817043"/>
            <a:ext cx="72462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6449C5BB-F04A-4500-B19F-31AAFA009BC0}"/>
              </a:ext>
            </a:extLst>
          </p:cNvPr>
          <p:cNvSpPr txBox="1"/>
          <p:nvPr/>
        </p:nvSpPr>
        <p:spPr>
          <a:xfrm>
            <a:off x="8742524" y="35473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接收到坐标信号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E140F636-C769-49FC-8179-EE1DF2E0D306}"/>
              </a:ext>
            </a:extLst>
          </p:cNvPr>
          <p:cNvSpPr txBox="1"/>
          <p:nvPr/>
        </p:nvSpPr>
        <p:spPr>
          <a:xfrm>
            <a:off x="7184237" y="355030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计算返回坐标</a:t>
            </a: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6117A1A6-6CFA-4AB7-9C2A-B82D87013DA6}"/>
              </a:ext>
            </a:extLst>
          </p:cNvPr>
          <p:cNvCxnSpPr>
            <a:stCxn id="48" idx="1"/>
          </p:cNvCxnSpPr>
          <p:nvPr/>
        </p:nvCxnSpPr>
        <p:spPr>
          <a:xfrm flipH="1" flipV="1">
            <a:off x="4817509" y="3732050"/>
            <a:ext cx="2366728" cy="29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8700A544-F6AC-4CE5-B09A-27688D250636}"/>
              </a:ext>
            </a:extLst>
          </p:cNvPr>
          <p:cNvSpPr txBox="1"/>
          <p:nvPr/>
        </p:nvSpPr>
        <p:spPr>
          <a:xfrm>
            <a:off x="3297614" y="573314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板卡端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602F123-AA5F-4155-AD4B-0D761CFD30A4}"/>
              </a:ext>
            </a:extLst>
          </p:cNvPr>
          <p:cNvSpPr txBox="1"/>
          <p:nvPr/>
        </p:nvSpPr>
        <p:spPr>
          <a:xfrm>
            <a:off x="8753897" y="5735867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PC</a:t>
            </a:r>
            <a:r>
              <a:rPr lang="zh-CN" altLang="en-US" dirty="0">
                <a:solidFill>
                  <a:srgbClr val="FF0000"/>
                </a:solidFill>
              </a:rPr>
              <a:t>端</a:t>
            </a:r>
          </a:p>
        </p:txBody>
      </p:sp>
    </p:spTree>
    <p:extLst>
      <p:ext uri="{BB962C8B-B14F-4D97-AF65-F5344CB8AC3E}">
        <p14:creationId xmlns:p14="http://schemas.microsoft.com/office/powerpoint/2010/main" val="160847265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4" name="文本框 23"/>
          <p:cNvSpPr txBox="1"/>
          <p:nvPr/>
        </p:nvSpPr>
        <p:spPr>
          <a:xfrm>
            <a:off x="2885401" y="2443843"/>
            <a:ext cx="164340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02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388836" y="3153351"/>
            <a:ext cx="423830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硬件部分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702757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830888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6898" y="752801"/>
            <a:ext cx="3629564" cy="456129"/>
          </a:xfrm>
        </p:spPr>
        <p:txBody>
          <a:bodyPr/>
          <a:lstStyle/>
          <a:p>
            <a:r>
              <a:rPr lang="en-US" altLang="zh-CN" dirty="0"/>
              <a:t>USART</a:t>
            </a:r>
            <a:r>
              <a:rPr lang="zh-CN" altLang="en-US" dirty="0"/>
              <a:t>通信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204D08-FA2A-463C-BCB6-B666B57AE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786" y="1705573"/>
            <a:ext cx="7342274" cy="17234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C3EB5D7-5AD7-4C48-9BD9-AB2EA53FC917}"/>
              </a:ext>
            </a:extLst>
          </p:cNvPr>
          <p:cNvSpPr txBox="1"/>
          <p:nvPr/>
        </p:nvSpPr>
        <p:spPr>
          <a:xfrm>
            <a:off x="3812256" y="3579694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PC</a:t>
            </a:r>
            <a:r>
              <a:rPr lang="zh-CN" altLang="en-US" dirty="0"/>
              <a:t>端接收串口信息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6C116B5-20C8-4AF0-8418-93F283D347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52" y="3901022"/>
            <a:ext cx="9944731" cy="148133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53BA05B-468A-4E02-BCEF-A6DB2D362320}"/>
              </a:ext>
            </a:extLst>
          </p:cNvPr>
          <p:cNvSpPr txBox="1"/>
          <p:nvPr/>
        </p:nvSpPr>
        <p:spPr>
          <a:xfrm>
            <a:off x="3898520" y="5519016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PC</a:t>
            </a:r>
            <a:r>
              <a:rPr lang="zh-CN" altLang="en-US" dirty="0"/>
              <a:t>端发送串口信息</a:t>
            </a:r>
          </a:p>
        </p:txBody>
      </p:sp>
    </p:spTree>
    <p:extLst>
      <p:ext uri="{BB962C8B-B14F-4D97-AF65-F5344CB8AC3E}">
        <p14:creationId xmlns:p14="http://schemas.microsoft.com/office/powerpoint/2010/main" val="2441549263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7A251DB4-07BE-47B3-8E91-FE7746FF9ADF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Repository"/>
  <p:tag name="ISPRING_RESOURCE_PATHS_HASH_PRESENTER" val="dda1421ddb3ffb98a498c34c1cc89e982539480"/>
  <p:tag name="ISPRING_PRESENTATION_TITLE" val="毕业论文答辩PPT-13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CBerJKWn+5mToEAADhDgAAHQAAAHVuaXZlcnNhbC9jb21tb25fbWVzc2FnZXMubG5nrVf/bts2EP6/QN+BEFBgA7a0HdCiGBIHtMTYQmTJleg42Q8IjMTYRCgxkyi32V99mj7YnmRHym7spoOkdIBtmLTvu9Pdd9+Rx6cfC4k2vKqFKk+c10evHMTLTOWiXJ04C3r28zsH1ZqVOZOq5CdOqRx0Onr+7FiyctWwFYfvz58hdFzwuoZlPTKrhzUS+YkzH6duNJvj8CoNokmUjv2JM3JVccfKexSolfqj+uGXt+8+vn7z9sfjl1vLPkDJDAfBIRSySG9e9QAKaRwFKaCRIA3JJXVG5nOYXbSggR8SZ7T9Msx6HpMLZ2Q+O+0WcUxCmiaB75HUT9IwojYXAaHEc0ZXqkFrtuFIK7QR/APSaw6V1KLiqJYitz9kCjbKhnc586IZ9sM0JgmNfZf6UeiMElVV9z9ZWNbotarAXY1yUbNryXPrEzhjf7+reA2umQZOIXjptYB/qoKJ8qjTdYyXfjhJaRQFSUpCb7fjjEiZI69ixs1AlBgnJAaAitW8eoJtallmzRGWchjC1J9MA3hTE8JUrNYS3npoHHMCNZjzsssKOEJiYFeSLKPYM0kDV4ihO1bXH1SVH/Bjv1BdwH7oRkBBl+6BU4OxA4YaC1COquKZ7gKbkSTBE5KOo0sgMvRdNMQiOod2Ox9icUUSaBGSdNmE+MKfYEN402I7/u/6K2OGzvIesSwDO5O+jVBNDTsmpdAFttPqYV4S8n4BVfNx8I0ubgEhsbZeK7HhEEKVd7MHNMUlnuHP+4X/W3qG/YB4KRDKi5YptWJnnDGQh1JpxKRU5gHAL8s3rMw4uuYZa4Dw9/C3XOT2b6bYNpK/GvE3YnorLS+2qhR65PLF0cDQDoTscYRFU0N4WvPiTne53gv/KVEYYv9nCH0efaD/pG3WsQ8dMBaqvwUBeTaCBIoq+1v54Rk4mrc9D6LglzcDfIbRFiBU6KkYF5CqgxAuIIUD7JdknPgUhu2SX9dCd84xW9m2QN8uagYHB8k1fyjsNb9R0BOSs007zkDWbKU7C7o3LQ+0h/o0gJBDAFy1IxEgpSgg/rwH5mJGdhloJePgSZaqkbltUSlurWxAbpuCP57DN5Uq7K5k9Y68rWqdfk8U7cPFrdP5gHmSEBy709TFoUvMEc40jexpBFw0MQU0SQM8NuZAyoLpbA1aeaOaMu8J1J7CPHKGAWyb0oSzKlv/8+lzT4yvIml30Xb310Eg0GFGiMgXsN9DpXn9ZxcIxeNDO7voY7U9te7seh5iqQ90+F9Oh6zV9EIVsHXU7RfYti0aphS70xkQMrH8U02VdY/efYQZjs9BVOz5yhnNWHULikSVkoNQbKoNAfUw7w8Xh0ZLUfIhtt+n6eaBqT9PsefZWxQ0nxTZbTu8cjgrZtvrlITrVF8wd4pDELyv8Hgu9EBAOyN28gKN3q4f2nzzeGR8WdX2Mnr8cu9u+i9QSwMEFAACAAgAgXqySgn+cEwJAwAAtQoAACcAAAB1bml2ZXJzYWwvZmxhc2hfcHVibGlzaGluZ19zZXR0aW5ncy54bWzVVt1SGjEUvucpMul4KYsWq2UWnI7A1FGBEdrqlRM2BzZjNtlusiBe9Wn6YH2SnmwEYbTOqnWm5QZyfr7znZ8cEh7eJJLMIDNCqybdqdYoARVpLtS0Sb+MutsHlBjLFGdSK2hSpSk5bFXCNB9LYeIhWIumhiCMMo3UNmlsbdoIgvl8XhUmzZxWy9wivqlGOgnSDAwoC1mQSrbAL7tIwdBWpUJI6EVnmucSiOBIQQnHjsmuZCamgTcbs+h6mulc8SMtdUay6bhJ39WKz9LGQ7VFAsolZ1oodGLbYJwLx4fJobgFEoOYxkh8v07JXHAbN+lu3aGgdfAQpcD2OTCHcqQxGWXv4BOwjDPL/NHHs3BjzVLgRXyhWCKiEWqIy79J26Orz5eDzvnpce/katTvn46OB55E4RNs4oTBZqAQCek8i2AVJ2TWsihG3ugzYdJAGKyLlmYTrTbIuTMZa4m1L7xwHpIx8B5LYK0bw2uhumi5Q8kEE5GLJv2UCSYpEZZJEa2cTT42Vtii/911S4JYOGdAzob0PryvThSzzMA6raXGuJpHrW86l5wsdE6kuAZiNcH88wR/xUDWm0MmmU4KKY6PJUYKjDgTMAd+WNT0DvBPgS4xRJKjJ05uKsH6CN9zcUvGMNEZ4gKb4YyjXBiPX30WcMqMuQdlS45bw9PjdufquNfuXGy5BBmfMRU9ExwbDklq3wKfYe5KYwgpNVZzDQIrE7HcQNEfLnhhVibN0rFjNiua7hpZgGK7BfLxmKiIcDSFyqEsYMQU0UouCIvwChk3QjOhc4MSPywe2ryIoHclQhVUp3iDMFjGISuDVtvZfV/f+7B/8LFRDX79+Ln9pNPdWhlI5qL5vXL05GJZLZeHdy4M3C54fDXYLP83N8PgvPO1TF17nYtRqW52hqXg+mWs+idlrM79KhusrbFSFHAPTf3Sw00kRSIs8L85Yi8Yk1f9g/gZe5sxecOcX3M1/puU/Wn1GNl4fYTBo88jp0mEEgkWwm3E1ZuqtVev4XvmUVWlgmibT81W5TdQSwMEFAACAAgAgXqyStqYtsO1AgAAVQoAACEAAAB1bml2ZXJzYWwvZmxhc2hfc2tpbl9zZXR0aW5ncy54bWyVVm1P4zAM/n6/Ytp9p/cKOqlMggESEnegA/E9bb02WppMiTtu//6cNKVJt25lEdLy+Hkcx7E9UrPmcvFpNktzJZR+BkQuS2ORDpvx4nKeNYhKnuVKIkg8k0rXTMwXn6/v7EoTxzylUlvQpPniPic0K5ZDf8yF+0yR+DN+Xtg1JshVvWFy96BKdZaxfF1q1ciCZHfuMyardhvQgsu1vcSvi+Xt6AGCG7xHqKOYvt/ZNU2y0WAM2JDOb+06qRIsAzEtwwNNf9Tx2w9kW244OtnVV7vGZBtWQpzk49HRw5D3DwsQ/iFRv53bNUoVbAf6Q87Vptl8SKBVaRMaa44/4rtGKFZQ+5Hg5otdJwX2Qvagk6/g0/Pjxq6A5L+GfZ/adtVKPNm8DgaCffRMwAJ1A2nS7VqbqdTbY4PUH7BYMWGIEEI96YmCfmKN6dzEWM/7C29cFqEvj/SUVyWaGpZtwIG7GO/5y+W1mxWh03csiFDD1oNBiD3YM/9QXveYAdgznwUv4FGK3X4EQ1Mr6h75mvnnPJ5/soJktC28tdt1VnvSg21dE4TqgY5TqwIWxobzwmuw75YmDmtDSvZiSiXb8pIhV/K35WU7dxmTJgODr7XDlZUiRwGHCs7FSGM6TJfbx/XorXFBtj8L/eXa/Qxpil/OGSLLq5p+lsx85nXUJpSYeXJYYeck0UHfy5UKNO7sMVHN9Br0i1Ji6jFSIZip7lXbXGP0NAlykCaHs5x6J4fSL5s6A31Lr8bBdFmOwZZY8bIS9IevHN6gGChGrK0UK/InGX+vywDwRQBM51VXte2mtdSNQC5gC13zB4C78tjdUkNVOlZwV/gAKwxLziOTatLPir5W4hkS4Af4rxRW5HhgmVD2yDLjbhZ1fjeG+1iiwdyNM1t84SRze19LkWOy72eQQPvv5H9QSwMEFAACAAgAgXqySnjWJgneAgAAxgkAACYAAAB1bml2ZXJzYWwvaHRtbF9wdWJsaXNoaW5nX3NldHRpbmdzLnhtbM1WwU4bMRC95yssVxzJAqWFRpugigSBoCQiaQsnNFk7WQuvvbW9CeHUr+mH9Us6XpOQCBotCKrmkux45s17M+PZxAe3mSQTbqzQqkm361uUcJVoJtS4Sb8Ojjb3KbEOFAOpFW9SpSk5aNXivBhKYdM+dw5dLUEYZRu5a9LUubwRRdPptC5sbvyploVDfFtPdBblhluuHDdRLmGGX26Wc0tbtRohcTB90ayQnAiGFJTw7EAeu0zSKHgNIbkZG10odqilNsSMh036bqv8zH0CUltkXHlttoVGb3YNYEx4OiD74o6TlItxirz3dimZCubSJt3Z9SjoHT1GKbGDBPAohxq1KHcPn3EHDByEx5DP8Vtn54ZgYjMFmUgGeEK8/CZtD66Pr3qdi7OT89PrQbd7NjjpBRJlTLSKE0eriWIkpAuT8EWeGJyDJEXeGDMCaXkcLZvmbiOtVsj5ZzLUEktfRlEyQqZy1qSfjQBJiXAgRbI4dWDG3B0JiRp87HZ9pBx9AAx6kxSM5cuJ5ifWVzFpfdeFZGSmCyLFDSdOE1RUZPgr5WS53GRkdFZaJVhHrBSMk4ngU84OyirdA/4t0RWmyAqMxFHMJXchw49C3JEhH2mDuBwmOLRoFzbg158FnIO1D6Aw57jRPztpd65Pztudyw0vENgEVPJMcGwhz3L3FviA2pXGFFJqrOYSBFYmgcLysj9MsNKtiszKuVOYlE33jSxBsd0C+QRMPEhwtIQqeFXABBTRSs4IJHgprB+hidCFRUsYlgBtX0QwhBKhSqpjXFCYzDBuqqBtbe+83/3wcW//U6Me/f75a3Nt0P2i6Enw2cKmOFy7Khbr4vGdiyN/Q5++7M4U/+qu9y4636pU6rxzOajUn06/Ely3ilf3tIrXRVhOvaXFVIkCbpZxWGO4W6TIhOPsNYfmBY1fv+XDWLxS499Qxdrx/X9FhKfFS33lLR5HT/7NqKF99b9Xq/YHUEsDBBQAAgAIAIF6skrb73U9lgEAAB8GAAAfAAAAdW5pdmVyc2FsL2h0bWxfc2tpbl9zZXR0aW5ncy5qc42Uy27CMBBF93xF5G4rRF+gdtcWkCqxqFR2VRdOGEKEY0e2k0IR/97Y4WE7kxbPBt8c3xkP8ux6Ub1IQqKnaGd/2/27v7caGE3LEq59nXXoudGJYtkC5lkOLONAAqQ6Hj3J+zOBGRNuTePth7FVjh8R5suSMuXiBWIhEU1hhysE/Ea0DXb45yT2nHs1d3IaHZdaC95PBNfAdZ8LmVPLkKuXqQn3igEsKpANOrALQZc0Ac90ZFcXeXZ8GJlwuUTkBeXbmUhFP6bJOpWi5IuGntrl0qttAbL+y9eHAh9HrxPPjmVKv2nIw8R3UxPdZCFBKTjkHU5MoDCjMbA/WxSgnnH7QgFdZSrTR/r5xoRLFzSFVpfaJdQNrb0u5TRsdEPcDk14BKNbkJdYiaIsLuGkSE1HWmi75yeUCbrIeNpw44EJlDPFGtuu7p0vej82QbwnJIIntMKeX941O0JQIaD2xtIxrwryzjA7hokcySEQDZtWFT5HdDhHzP4zIlRrmqzyejzUw7FuA5VrkHMhWF391391hrl6+19QSwMEFAACAAgAgXqySh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IF6skqw7V1XbgAAAHYAAAAcAAAAdW5pdmVyc2FsL2xvY2FsX3NldHRpbmdzLnhtbA3MPQ7CMAxA4b2nsLyXn42haTc2EBLlAFZjUCTHRomF4PZ4e8OnNy3fKvDh1otpwuPugMC6WS76SvhYz+MJoTtpJjHlhGoIyzxMYhvJnd0DdngL/bitXCOcr1RD3hp3ViePM4xwieezcMb9PPwBUEsDBBQAAgAIAIOZ9UT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IF6skoXqeFBbwEAAPsCAAApAAAAdW5pdmVyc2FsL3NraW5fY3VzdG9taXphdGlvbl9zZXR0aW5ncy54bWyNUttq3DAQfc9XiPzAShrdDO6Cbi5+SUKykGd3rRbTRC6WQkvRx1dOsmy22dBqnmbOmTPM6LTp+xTtU8rz4/R7yNMc70LOU/yWthcItfv5YV5ulpBCTptj5X6K4/yzj1/ntVarKQ9xHJbRrmjaYtQ9P6SkVk7VjBlGkWSeeoWc57ZiDbgGbMUcJbbd/CXxoruEfYj5vGq7OUHfN/QxhSX3cQy/tnDKfgudbvB5Gcap8tJWsDXKYWpxbA3ECJfcF6oBQCDLHXG4SNlITZDHjGMoRlGggAjnpBGFSMqhZl0jqgrzjUBMMkZdoZ7WbqS1cdQWCQ0huk7zqrGl64zEGBFCgLnCBXQGo8qGqqFBrQcEBwZE0UYTBaiznelY8c4Ly5GiXmBcmDGA8fG4x+3enutY/e91Duf8h+DZLziLrt7anDFXu39alkrehccfD0MO6MuQQj9+ury59Xf+aqd3/fXV5as3n318YK6GrZt/6O8/UEsDBBQAAgAIAIJ6skqlSRcUvw0AAAIjAAAXAAAAdW5pdmVyc2FsL3VuaXZlcnNhbC5wbmftWmlYkunef8xOTqXZOpYZtGrnVC6hmaZQWdmmdaaZadxtXEkRFdeRpXKmTlPKlBXu2BkdZzIhRTEXoEVlTFyOTjAIirlAiqCGgsj2Pth0vrzX+/X9xIfn5rqX333/+W+//31d9+2L/r5Wq2xXAQBgdeb0iS8AYLkfAJgnf7YCHCFtdOOBP2aYL3yPA5RuuwmwszzmmN8xAKghrtZe+RvYX5l4OgADAGteGz8zNvrXSADYSTpz4tiXGaGyQdad+HQde3b78bU7Pru63GXlzpqze9LWLXv0m/afIevWH3N+2OAa+/jfOWU5J/fvvxG+bu2s75XHZTk5X2mttZeUGpyT6IKXasytmXYkXcE4QmX/YNGcWeoBw3Rz4sUt6dHK3+50sdJFONVIPS+0OWP84WVH7/k/LoFSATFxXUejIQcx92Qs1U17ayj87j5zcLguX/37YrqHa6ZG1jC60gwcGeAUjyXHfiAbtA6lRmDZ2/GWyCFa3ufLjMubikktM69WJ+0AO0erDEWksR+Mi8a/XQ62sTa7jMPNm5f2afsMbHsdT4HttTSXJfSddcYNQ+4aITITxAQxQUwQE8QEMUFMEBPEBDFBTBATxAQxQUwQE8QEMUFMkP93SEZFJRm/ODJOCmNmzAy/bNuKbkmaZUzjpm/DeHEUUXBPIxN5BFz5nub9ix87T9UWbJgddyKoT7EZmIGAmGpyt4aZLyWw2ToXyBwH1hPshV1wDuU7vA0WNQ4hs4zI2SlaD7yGpUW02am66RWoocJ+YUPEYgQH9R1HKTp+14KxOFk1uwo+If6uUubx1jIid9vv2MlL5KaFmVsILVN/j4gdGxmFGhYqiLipiOmg7sEC5NiACqp77wsNoDNCKIWB3Si6v+qxNe79vagqaFYzpInoldv5XJ5C1o45TCd7ZmUOERWbrob6rQBe+HXVCDzWnH9Exc9XJTU3iF2RgxjnBtm2lvCd7dly6YmrlPSB0kuclxIJwqDuNP9PHXYaRlZzNAPCsn4JgMMqaWSGtgmxLT1CqbM8F00mLPaT8ejEg9m3U4PuSsgE/fCLOG4RlSYvTjhQpGmz3BnNX8Q3J9yX7yKOHqR4DsZLiw1CUow6jcGOkkvS1bSIbs0a/OFlQOIpsQ2KytJ/h4Vn+vfR0RWp3R3CdqKa9MQF8oDyB+4eXUIXb8esCZVI7b7/pT++yyzds6zk8ufx1l9KWnI9EP7uGtyRa/kWXMuzYo0u/MqKSExQlwqTyEyguaUEVBZpXntmkHe0Kr/aQdYIJSPDUR4p0EZZFOfQ02kqKJaiCSF62zuWnfHDQAij0BK4pnCmXvTv2dXjN6CsrutuLBB4ojQH2jIuNh1XnRwoFQTmVUXcssP0MrxnvFv3+cEPY4qm0M1bHDk8nXMcM4y6rOBlu20gZ+ZKSfRTzWvL3UqqbYGBOUn3/niqCoNgyFPiMmpRRIHF7Kr65gy3LQAguQKX7vS+5eWL1DT0eUqic60go5Ki1k+HXqo2/7MuPg6fx9L5EQ5aTErfWgoZKYLqxx34a86iaQvriBJ8gKTAnzB4caQXN/ZH52FlCi+EdamcPRpymmQFHG1QnxzxIOR2hA5YBCFLMK7o/jMCwmqjfjlG/X4pBQ4dEAxA6xK6rn/Y7+6sDq8QyA2Y2PvdhM2Fdk4hhwBgsFudfSGvzpoOindV/zR5wMJ94+ixiR+FNsgs//o14f21UUPJSe9dYc4FPfdPk6NeDhY2/Blv8ZWgx7WAOXQDRicja90qw9DoLVLFqV+qFYGUxfN5VfJdlaHtNZUwVzNgWNgy13duNnPU45zmyr5qTHcodrbtOTRhe3t238PnOQTtKJR4OI3/9z5l8WT+4w7LE9yYsqmu6wuLQHcUwblzMF/n9To7VcBB1azYBXuQL4i6GRj3rP7mXkWqlQ1dylHH31oH+/VPCg0aHB+SDm3siuLoPtjzxs9sLdQu8li5uifklRO1ZsB7154sxL96uFl95biah1yPGOI7J1Q7aIj1DUlvw8eeRFWeFmCe8NW8QUDTcGq/FOWR5TBUJnwxJc3UdH7jc78+fsWmOH5LU8S8zOIl5fobz0ElPcg8d0Ix/+R6q1D+G1EQ2l4ssW21w4RQbIXF//CGWKtfWuMTZzUig344wvBJjJQ3ZJvSsGGZbsSGlYFWE/FzP/s+Ysxzg2wQGn6PIx6MvtAs+CiJpR3PkriI0LwtmFBaPFNOCnGQ3QH9NlXcxDmUIGjKpW1TiIxfx36yzl2EVo3mK0rgbDNBqjKB5vRoA0K0G1Twpuc5souRhLUpb2svlcvM5KHfedkrsmeoBF0cdooKum/M8aZ4AFjkxASUS+6wA3t8Vdzh8NKGX8ZHS9KHGpVYMel7GtZbVXL9ZWCMduICoWkqbnvSBiQhviKVQqOo0hJdsu+iglgL56PVlg/EGr64ngE7WkBXstNKGI0tHl2okhm1PeiPjtpDyiPDfxq1bC5kzGUEK4mqat0EPSwvhQ8AKZnyRskIpq0oX1IsPYrnPIsUcHsjs7YjzHNBPTiRcFZHlBKaSiDSKz+4Ci4ncZr6oxNrvWU1fXD+WWlwDKUnXxYk6+2NPHCB60kbhB0O8PlZlxgrE1UpB1Ec3C5ZXpwx5oYF+duepU79VxWOGraGG1jKtF+yzIfD+sBuL4kQ+ox6mcBRIWMPDuE1sk7mipUTWDq3yoluft+t7Axa4HFqwAEMNilnPoB7SBQde5CLD64UTb9OuuyT14guxyXnbLY+a4PdSjOn54ak/Vjn/WLwHJEdZcgQBXb283Ybgy6kT9FaVCgpxiQiLKYjrHzED9fRsFkXERa6CEJhKrwj7eKz0JJauHWU1SYlmu/x9acDC1Al0kMCd6qlh6srX2AN55bFxoc11qaCJ99Tdrh967U35D3qaUmdXfPURmTWtWYShNipn2XWP6qknjHaualcctu9vpQor7Z2CbGYjxt2ic53JsfU4qo6JjEzrHrcpg5bOoc3zy3O1LwJxF9Cko12hvGQFNWAnN/t45MnS8vlU2SZKNEjWGdD5+c+eQa3I+HSJbtiHqrv7AEt1OA0hFV0+WJHt4qeL7Q6wNfxzIacvCEk3Sgu7sCFTwYfzXH/y+CCy4VPX76oXTPJ23eKC1xBbM9PG7xuUJp/wQvCKAlXxPZ/Gbl5mxTzjZglkQ64S1kN0j2wxIL+6uv9SkXwo3oCVNUbKd+KJAfvAr3+b6L2qWvVEaSSnaieHbDN6i40HtMrfIYprHOc+fV/+Z4ajMTN5H1DrV6SlslrOITrFinKTcMqxXBAKTbtuzVUm/y07gKYH3n8BLby4c5Re5+8zB+6PKmyZ7EMN2Rj1eMOoXsfvPHUXYuK1cwcvlkQ2/EImNzHzoUtfmH3YDdmIAXyglDBjqi1n5uoYek1n1KBYvhl9gJ29htFseKJudLVNQBdvSXuJ2dRZYNkqieL8SpyKqw6+dLHWAOLl6wSHnkVRPO4I20racuPHH0BzoUblM9N63mBLFE9vwNK4dCnP3zcKAUrpz6b9PH/D7XI7K18KR9AHShGiGC2bWMZdGh5gUgnT7cxNo2veExl/cI3jbfnMrwi8UcpHamB+Lc93xt1M5e5OFHpBIFjN5NhkIg1XKptKGdtuD/NsNodtjyfefPvCt0OwXz0v54t2u4Vfj0A/eilA9PEzKLuufl/3Atg0q+g/WGaSKaItS2mpEd54EycodTzaKCY6ay6XYfIXQtSzSphe9reWsRnTVeNJDDVFZM/dWsnQSMQOerVPYTQwmlVJ+FDHjlYu8BG5FqMe6n7yq75VrDf+IEs+JV4D0Hhc/BA81+JzNNbJcTMeow2ntN8C3KNfIlrnHI3Lh0DMpoSr1eQEQfXqhVkg5aZPYUU9GsnL7OatNg83cRzaN9P/935I79SSWF4DzjaKwaJAK3Qza+iMm1Vr62MyWS9kcAZMufI8uypGsQgj6Wfz/AsxSJPv/i5L2Lcvm901rG8cwVQJpBSWRDykdKqTxwb2L0S3RlgjNV7GqOB8Jvvr6ll61Nu2qsu264HHXTJFC2rl3xECZagxXNqe5XfR4afB2vPdlyij5HifwcpPgZtUBarLfN0x5R6jF+LtwR/zmcZ5CFkn/vsMe2Fq467jOmGExNYLvlJshdl+DpQYscA6ThJg95h5N9GJ1DjFdY3dEaWGjJTYllhcOhyjW6aYLhnniQnuu4e/udETfIGBfzVXD62GPI6a5MZcDgC2orpczj2sY7K5LBXuEBSwsK4KVPox2C9qFZZnaQoqtE46QjIIbctxrz4+nkqoW2HmWG+ZBrrAP86YYQStt5D4k2657gVAB5ZWENaJXmSb+Gvd6FU3GL76ixH8SF/Ae7GZusman9j0flCcfUh5OH7HGR/JkAsVG0YajOUi72g/UvCYCR6tT3bTlWq2Jcgf0/6DZQFOh3ZwE8KU7+5PPJTZKa0usHxAi3MGrxEOPC0r2R2Fg5siKpUOhxLn8jFF9iOPpRPurenv3sgOk54tzrseYaiy13k7lzQsJ8jyOjzBCt+L76830XmkvCdUMDUuW/8v64oCU4tM8dDjTeTi5PJoR8G4qhtS+8rqh0le6aZmoTgpbXgVPIsy2AMqgvG2d5o8W7FdHLsQQN+4TW0fcOyTw87VEO9kXrdO2vCc+NbkJGzxsWSq+IdMBv1NOvOHYPZH+cFpe/cowTGiTMn/U9Qjoff+B9QSwMEFAACAAgAgnqyStIooFJKAAAAawAAABsAAAB1bml2ZXJzYWwvdW5pdmVyc2FsLnBuZy54bWyzsa/IzVEoSy0qzszPs1Uy1DNQsrfj5bIpKEoty0wtV6gAihnpGUCAkkIlKrc8M6UkAyhkYG6OEMxIzUzPKLFVsjCwgAvqA80EAFBLAQIAABQAAgAIAEOUV0cNwDEewAEAANoDAAAPAAAAAAAAAAEAAAAAAAAAAABub25lL3BsYXllci54bWxQSwECAAAUAAIACACBerJKWn+5mToEAADhDgAAHQAAAAAAAAABAAAAAADtAQAAdW5pdmVyc2FsL2NvbW1vbl9tZXNzYWdlcy5sbmdQSwECAAAUAAIACACBerJKCf5wTAkDAAC1CgAAJwAAAAAAAAABAAAAAABiBgAAdW5pdmVyc2FsL2ZsYXNoX3B1Ymxpc2hpbmdfc2V0dGluZ3MueG1sUEsBAgAAFAACAAgAgXqyStqYtsO1AgAAVQoAACEAAAAAAAAAAQAAAAAAsAkAAHVuaXZlcnNhbC9mbGFzaF9za2luX3NldHRpbmdzLnhtbFBLAQIAABQAAgAIAIF6skp41iYJ3gIAAMYJAAAmAAAAAAAAAAEAAAAAAKQMAAB1bml2ZXJzYWwvaHRtbF9wdWJsaXNoaW5nX3NldHRpbmdzLnhtbFBLAQIAABQAAgAIAIF6skrb73U9lgEAAB8GAAAfAAAAAAAAAAEAAAAAAMYPAAB1bml2ZXJzYWwvaHRtbF9za2luX3NldHRpbmdzLmpzUEsBAgAAFAACAAgAgXqyShra6juqAAAAHwEAABoAAAAAAAAAAQAAAAAAmREAAHVuaXZlcnNhbC9pMThuX3ByZXNldHMueG1sUEsBAgAAFAACAAgAgXqySrDtXVduAAAAdgAAABwAAAAAAAAAAQAAAAAAexIAAHVuaXZlcnNhbC9sb2NhbF9zZXR0aW5ncy54bWxQSwECAAAUAAIACACDmfVEzoIJN+wCAACICAAAFAAAAAAAAAABAAAAAAAjEwAAdW5pdmVyc2FsL3BsYXllci54bWxQSwECAAAUAAIACACBerJKF6nhQW8BAAD7AgAAKQAAAAAAAAABAAAAAABBFgAAdW5pdmVyc2FsL3NraW5fY3VzdG9taXphdGlvbl9zZXR0aW5ncy54bWxQSwECAAAUAAIACACCerJKpUkXFL8NAAACIwAAFwAAAAAAAAAAAAAAAAD3FwAAdW5pdmVyc2FsL3VuaXZlcnNhbC5wbmdQSwECAAAUAAIACACCerJK0iigUkoAAABrAAAAGwAAAAAAAAABAAAAAADrJQAAdW5pdmVyc2FsL3VuaXZlcnNhbC5wbmcueG1sUEsFBgAAAAAMAAwAhgMAAG4m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0F2F4"/>
      </a:lt2>
      <a:accent1>
        <a:srgbClr val="D90944"/>
      </a:accent1>
      <a:accent2>
        <a:srgbClr val="243B7A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28575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1062</Words>
  <Application>Microsoft Office PowerPoint</Application>
  <PresentationFormat>宽屏</PresentationFormat>
  <Paragraphs>125</Paragraphs>
  <Slides>26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方正粗黑宋简体</vt:lpstr>
      <vt:lpstr>思源黑体</vt:lpstr>
      <vt:lpstr>Agency FB</vt:lpstr>
      <vt:lpstr>Arial</vt:lpstr>
      <vt:lpstr>Calibri</vt:lpstr>
      <vt:lpstr>Segoe UI</vt:lpstr>
      <vt:lpstr>Office 主题</vt:lpstr>
      <vt:lpstr>PowerPoint 演示文稿</vt:lpstr>
      <vt:lpstr>PowerPoint 演示文稿</vt:lpstr>
      <vt:lpstr>PowerPoint 演示文稿</vt:lpstr>
      <vt:lpstr>项目描述</vt:lpstr>
      <vt:lpstr>硬件平台</vt:lpstr>
      <vt:lpstr>困难和解决方案</vt:lpstr>
      <vt:lpstr>程序逻辑框架（state， event，action）</vt:lpstr>
      <vt:lpstr>PowerPoint 演示文稿</vt:lpstr>
      <vt:lpstr>USART通信</vt:lpstr>
      <vt:lpstr>USART通信</vt:lpstr>
      <vt:lpstr>触摸屏校准</vt:lpstr>
      <vt:lpstr>触摸屏校准</vt:lpstr>
      <vt:lpstr>PowerPoint 演示文稿</vt:lpstr>
      <vt:lpstr>蒙特卡洛树搜索（MCTS）</vt:lpstr>
      <vt:lpstr>蒙特卡洛树搜索（MCTS）</vt:lpstr>
      <vt:lpstr>蒙特卡洛树搜索（MCTS）</vt:lpstr>
      <vt:lpstr>蒙特卡洛树搜索</vt:lpstr>
      <vt:lpstr>蒙特卡洛树搜索 in AlphaZero</vt:lpstr>
      <vt:lpstr>蒙特卡洛树搜索 in AlphaZero</vt:lpstr>
      <vt:lpstr>训练</vt:lpstr>
      <vt:lpstr>训练</vt:lpstr>
      <vt:lpstr>训练</vt:lpstr>
      <vt:lpstr>训练</vt:lpstr>
      <vt:lpstr>PowerPoint 演示文稿</vt:lpstr>
      <vt:lpstr>效果展示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/>
  <cp:lastModifiedBy/>
  <cp:revision>1</cp:revision>
  <dcterms:created xsi:type="dcterms:W3CDTF">2021-05-12T03:31:37Z</dcterms:created>
  <dcterms:modified xsi:type="dcterms:W3CDTF">2022-01-03T03:54:36Z</dcterms:modified>
</cp:coreProperties>
</file>

<file path=docProps/thumbnail.jpeg>
</file>